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457" r:id="rId5"/>
    <p:sldId id="6458" r:id="rId6"/>
    <p:sldId id="300" r:id="rId7"/>
    <p:sldId id="259" r:id="rId8"/>
    <p:sldId id="6477" r:id="rId9"/>
    <p:sldId id="6486" r:id="rId10"/>
    <p:sldId id="6478" r:id="rId11"/>
    <p:sldId id="6482" r:id="rId12"/>
    <p:sldId id="6479" r:id="rId13"/>
    <p:sldId id="292" r:id="rId14"/>
    <p:sldId id="294" r:id="rId15"/>
    <p:sldId id="293" r:id="rId16"/>
    <p:sldId id="275" r:id="rId17"/>
    <p:sldId id="264" r:id="rId18"/>
    <p:sldId id="279" r:id="rId19"/>
    <p:sldId id="260" r:id="rId20"/>
    <p:sldId id="6483" r:id="rId21"/>
    <p:sldId id="263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1C5"/>
    <a:srgbClr val="BC88E0"/>
    <a:srgbClr val="E5A520"/>
    <a:srgbClr val="E1DDF3"/>
    <a:srgbClr val="FDDBE9"/>
    <a:srgbClr val="CDC7EB"/>
    <a:srgbClr val="D30D5C"/>
    <a:srgbClr val="57207B"/>
    <a:srgbClr val="3B2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22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67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dewijk Oostra" userId="6a3bcc1e1134d037" providerId="LiveId" clId="{36B94E70-5D36-46F8-9A1E-B1C91622326B}"/>
    <pc:docChg chg="custSel delSld modSld">
      <pc:chgData name="Lodewijk Oostra" userId="6a3bcc1e1134d037" providerId="LiveId" clId="{36B94E70-5D36-46F8-9A1E-B1C91622326B}" dt="2024-05-22T07:09:14.434" v="10" actId="14100"/>
      <pc:docMkLst>
        <pc:docMk/>
      </pc:docMkLst>
      <pc:sldChg chg="del">
        <pc:chgData name="Lodewijk Oostra" userId="6a3bcc1e1134d037" providerId="LiveId" clId="{36B94E70-5D36-46F8-9A1E-B1C91622326B}" dt="2024-05-22T07:08:47.516" v="3" actId="47"/>
        <pc:sldMkLst>
          <pc:docMk/>
          <pc:sldMk cId="1008111017" sldId="266"/>
        </pc:sldMkLst>
      </pc:sldChg>
      <pc:sldChg chg="del">
        <pc:chgData name="Lodewijk Oostra" userId="6a3bcc1e1134d037" providerId="LiveId" clId="{36B94E70-5D36-46F8-9A1E-B1C91622326B}" dt="2024-05-22T07:08:45.837" v="2" actId="47"/>
        <pc:sldMkLst>
          <pc:docMk/>
          <pc:sldMk cId="1519455653" sldId="271"/>
        </pc:sldMkLst>
      </pc:sldChg>
      <pc:sldChg chg="del">
        <pc:chgData name="Lodewijk Oostra" userId="6a3bcc1e1134d037" providerId="LiveId" clId="{36B94E70-5D36-46F8-9A1E-B1C91622326B}" dt="2024-05-22T07:08:43.499" v="0" actId="47"/>
        <pc:sldMkLst>
          <pc:docMk/>
          <pc:sldMk cId="669311751" sldId="273"/>
        </pc:sldMkLst>
      </pc:sldChg>
      <pc:sldChg chg="delSp mod">
        <pc:chgData name="Lodewijk Oostra" userId="6a3bcc1e1134d037" providerId="LiveId" clId="{36B94E70-5D36-46F8-9A1E-B1C91622326B}" dt="2024-05-22T07:08:53.716" v="5" actId="478"/>
        <pc:sldMkLst>
          <pc:docMk/>
          <pc:sldMk cId="2673493505" sldId="293"/>
        </pc:sldMkLst>
        <pc:picChg chg="del">
          <ac:chgData name="Lodewijk Oostra" userId="6a3bcc1e1134d037" providerId="LiveId" clId="{36B94E70-5D36-46F8-9A1E-B1C91622326B}" dt="2024-05-22T07:08:53.716" v="5" actId="478"/>
          <ac:picMkLst>
            <pc:docMk/>
            <pc:sldMk cId="2673493505" sldId="293"/>
            <ac:picMk id="29" creationId="{2EB9FC49-7BE7-338D-B35C-03AE6325CDBC}"/>
          </ac:picMkLst>
        </pc:picChg>
      </pc:sldChg>
      <pc:sldChg chg="del">
        <pc:chgData name="Lodewijk Oostra" userId="6a3bcc1e1134d037" providerId="LiveId" clId="{36B94E70-5D36-46F8-9A1E-B1C91622326B}" dt="2024-05-22T07:08:44.817" v="1" actId="47"/>
        <pc:sldMkLst>
          <pc:docMk/>
          <pc:sldMk cId="592629512" sldId="295"/>
        </pc:sldMkLst>
      </pc:sldChg>
      <pc:sldChg chg="del">
        <pc:chgData name="Lodewijk Oostra" userId="6a3bcc1e1134d037" providerId="LiveId" clId="{36B94E70-5D36-46F8-9A1E-B1C91622326B}" dt="2024-05-22T07:08:48.975" v="4" actId="47"/>
        <pc:sldMkLst>
          <pc:docMk/>
          <pc:sldMk cId="4227789160" sldId="296"/>
        </pc:sldMkLst>
      </pc:sldChg>
      <pc:sldChg chg="delSp modSp mod">
        <pc:chgData name="Lodewijk Oostra" userId="6a3bcc1e1134d037" providerId="LiveId" clId="{36B94E70-5D36-46F8-9A1E-B1C91622326B}" dt="2024-05-22T07:09:14.434" v="10" actId="14100"/>
        <pc:sldMkLst>
          <pc:docMk/>
          <pc:sldMk cId="4285666554" sldId="6477"/>
        </pc:sldMkLst>
        <pc:picChg chg="del">
          <ac:chgData name="Lodewijk Oostra" userId="6a3bcc1e1134d037" providerId="LiveId" clId="{36B94E70-5D36-46F8-9A1E-B1C91622326B}" dt="2024-05-22T07:09:02.585" v="6" actId="478"/>
          <ac:picMkLst>
            <pc:docMk/>
            <pc:sldMk cId="4285666554" sldId="6477"/>
            <ac:picMk id="2" creationId="{7FA7A5B8-1057-4203-CC83-9441B26518BB}"/>
          </ac:picMkLst>
        </pc:picChg>
        <pc:picChg chg="mod">
          <ac:chgData name="Lodewijk Oostra" userId="6a3bcc1e1134d037" providerId="LiveId" clId="{36B94E70-5D36-46F8-9A1E-B1C91622326B}" dt="2024-05-22T07:09:14.434" v="10" actId="14100"/>
          <ac:picMkLst>
            <pc:docMk/>
            <pc:sldMk cId="4285666554" sldId="6477"/>
            <ac:picMk id="4" creationId="{2FA0CEE2-6F4A-A0C5-E65B-AD99050A5F2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E12F8-6765-BC7E-2EF2-4E18ABD53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172E406-4790-F81E-541F-F70BF3EBD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03D741-B3F1-C9A7-3E95-1A93B1647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7F18-AA5A-430E-B628-6BE3146E52A4}" type="datetimeFigureOut">
              <a:rPr lang="nl-NL" smtClean="0"/>
              <a:t>21-5-2024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209ACE-FC5C-6F9A-B961-F52D365C9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1C37F5-2AA6-3466-6443-12282ED7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799A-00CE-4125-9DB1-C46CEFC02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465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509933-CBC9-F9CC-31C0-4C32E8D00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DB37D7A-86A6-AE39-E0A5-D88D25847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72179B-AC69-DC66-964D-17CA03B8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7F18-AA5A-430E-B628-6BE3146E52A4}" type="datetimeFigureOut">
              <a:rPr lang="nl-NL" smtClean="0"/>
              <a:t>21-5-2024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0E3B25-3238-6AA3-5A8C-770FAEF4F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5483D0-BC54-B7F8-2103-45B634C3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799A-00CE-4125-9DB1-C46CEFC02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81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5D7325A-A574-A813-B5B0-A46371D15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8909D31-D93C-700A-03F8-EDE70557D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F007E3-F715-F9A2-FE0F-3E103FCBE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7F18-AA5A-430E-B628-6BE3146E52A4}" type="datetimeFigureOut">
              <a:rPr lang="nl-NL" smtClean="0"/>
              <a:t>21-5-2024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981863-5A39-FEC2-5CF5-18E1908DA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1483B2-01F9-334F-F0E1-A946DEFB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799A-00CE-4125-9DB1-C46CEFC02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741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25A66-6219-A5F3-4621-142473FB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264B9E-6ADE-043D-7A89-524772198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2B78E2-3425-529E-9329-A7C09F5E0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7F18-AA5A-430E-B628-6BE3146E52A4}" type="datetimeFigureOut">
              <a:rPr lang="nl-NL" smtClean="0"/>
              <a:t>21-5-2024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C5E474-F567-59C9-4060-C54349D2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A64525-24CE-68F4-6015-E45D6F6A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799A-00CE-4125-9DB1-C46CEFC02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756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3C3A6-B688-DCE9-9097-FAD4E319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5C4D21-A69B-9E9E-97A0-8A62CDC21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3EDC1F-4E22-1709-5411-C180C8A1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7F18-AA5A-430E-B628-6BE3146E52A4}" type="datetimeFigureOut">
              <a:rPr lang="nl-NL" smtClean="0"/>
              <a:t>21-5-2024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B90CB3-CC0F-5DF7-C5F2-995276D2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2DA78C-8726-D911-D999-25F3E92B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799A-00CE-4125-9DB1-C46CEFC02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68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8B164-46B2-6795-AA1E-DAFFF726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E71E8E-6671-7082-E203-A26862589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AB843C-3B42-550F-91F8-225A04363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717D8A8-A9A7-DA9A-FE79-762178029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7F18-AA5A-430E-B628-6BE3146E52A4}" type="datetimeFigureOut">
              <a:rPr lang="nl-NL" smtClean="0"/>
              <a:t>21-5-2024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652B646-19D3-D91B-DFAD-2CA189175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4EAAC0-86F3-4EBA-17AE-78845F466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799A-00CE-4125-9DB1-C46CEFC02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670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3D7C6-5F00-198C-976B-D12D7F497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C415D0-D00A-458A-9936-94EDEAF9D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A2603F-DCB5-967C-410F-6A37F3F41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515563-B4F8-F2F3-53E0-936FE3648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1C66BC9-60AE-6C56-D6A2-5530960849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E262830-2D1F-8EC9-A27F-BF84392ED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7F18-AA5A-430E-B628-6BE3146E52A4}" type="datetimeFigureOut">
              <a:rPr lang="nl-NL" smtClean="0"/>
              <a:t>21-5-2024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0CC0FB2-AD04-92EA-D2BE-E092EC1E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BA761FD-9786-F08E-B569-499981C5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799A-00CE-4125-9DB1-C46CEFC02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332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3EB44-F30E-2D58-EA64-C15AE418A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4BB5A8F-A993-D999-C821-F32A69FD8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7F18-AA5A-430E-B628-6BE3146E52A4}" type="datetimeFigureOut">
              <a:rPr lang="nl-NL" smtClean="0"/>
              <a:t>21-5-2024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A469814-4911-6413-9FD5-12A5460EF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68B2A4-97DD-AA05-5AB2-EEF113D9D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799A-00CE-4125-9DB1-C46CEFC02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999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2017BBD-7B86-926A-7B71-0315AD3A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7F18-AA5A-430E-B628-6BE3146E52A4}" type="datetimeFigureOut">
              <a:rPr lang="nl-NL" smtClean="0"/>
              <a:t>21-5-2024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A37BC6C-C1CC-43A6-AE4D-49E4CD117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5A9B99-C546-1081-C670-0D769221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799A-00CE-4125-9DB1-C46CEFC02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01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CDE1C0-43E6-E3A6-3236-48E90987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E21D3E-029D-D34D-112E-9FB9A2073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1B10AEE-4682-F1AB-4D5B-64208B196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791882-99EF-46A2-F986-E10DDBA52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7F18-AA5A-430E-B628-6BE3146E52A4}" type="datetimeFigureOut">
              <a:rPr lang="nl-NL" smtClean="0"/>
              <a:t>21-5-2024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94B170-5062-1297-7CD5-3D0EF412E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242AD9-29DE-3F24-7EAB-47741C4E9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799A-00CE-4125-9DB1-C46CEFC02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333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36ABA-AF05-F54E-AE81-7BCAED90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49016F8-9E07-0839-49A2-FECE1A85C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A277C7-0B8B-E732-56B3-3BF103E74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002661-62F1-1F45-B8CF-6D22E406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7F18-AA5A-430E-B628-6BE3146E52A4}" type="datetimeFigureOut">
              <a:rPr lang="nl-NL" smtClean="0"/>
              <a:t>21-5-2024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94A342-7044-EB6C-DA9A-BCFB43FD1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4131CD-50B2-10E0-BEAB-946EB1E1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799A-00CE-4125-9DB1-C46CEFC02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96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DA96440-7549-9B3F-90F5-7C869DB6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8BD841-2C39-39BC-7088-2210E5AD8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F96AC7-94F2-D528-6D57-A6C5A2AD0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27F18-AA5A-430E-B628-6BE3146E52A4}" type="datetimeFigureOut">
              <a:rPr lang="nl-NL" smtClean="0"/>
              <a:t>21-5-2024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692391-0CC3-EC9E-42F5-21D3FFF9D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262CF8-9DC1-D912-A0FA-85C3B489D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B799A-00CE-4125-9DB1-C46CEFC02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B51451-56AE-2E4F-0384-1BF508358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nl-NL" sz="5600"/>
              <a:t>Coördinatiepunt Ouderenzorg Friesland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14F358-5F10-449C-B96A-9D0BA8D37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r>
              <a:rPr lang="nl-NL" dirty="0"/>
              <a:t>Webinar Mei 2024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50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51BD3AE-130C-5FDA-645A-92B5883931D9}"/>
              </a:ext>
            </a:extLst>
          </p:cNvPr>
          <p:cNvSpPr/>
          <p:nvPr/>
        </p:nvSpPr>
        <p:spPr>
          <a:xfrm>
            <a:off x="3274810" y="2129373"/>
            <a:ext cx="2346385" cy="5952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ELV Hoog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4E27F01-D9FB-A22A-8FD6-21DA19928C9B}"/>
              </a:ext>
            </a:extLst>
          </p:cNvPr>
          <p:cNvSpPr/>
          <p:nvPr/>
        </p:nvSpPr>
        <p:spPr>
          <a:xfrm>
            <a:off x="3274808" y="1190591"/>
            <a:ext cx="2346385" cy="5952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ELV Laag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71D675B-1B80-423B-4FAD-7F2CE2D72DA0}"/>
              </a:ext>
            </a:extLst>
          </p:cNvPr>
          <p:cNvSpPr/>
          <p:nvPr/>
        </p:nvSpPr>
        <p:spPr>
          <a:xfrm>
            <a:off x="3942152" y="4908498"/>
            <a:ext cx="2346385" cy="59522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WLZ crisis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02246D2-0FE1-0CC1-1789-A49AF983F80B}"/>
              </a:ext>
            </a:extLst>
          </p:cNvPr>
          <p:cNvSpPr/>
          <p:nvPr/>
        </p:nvSpPr>
        <p:spPr>
          <a:xfrm>
            <a:off x="8405905" y="4514477"/>
            <a:ext cx="1802921" cy="5952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Logeren binnen de WLZ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A8432C1-05B5-95BB-C4DE-9487A138682C}"/>
              </a:ext>
            </a:extLst>
          </p:cNvPr>
          <p:cNvSpPr/>
          <p:nvPr/>
        </p:nvSpPr>
        <p:spPr>
          <a:xfrm>
            <a:off x="3274811" y="3077193"/>
            <a:ext cx="2346385" cy="59522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GRZ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4D54CA7-C3D4-142C-807F-324F696ECDBC}"/>
              </a:ext>
            </a:extLst>
          </p:cNvPr>
          <p:cNvSpPr/>
          <p:nvPr/>
        </p:nvSpPr>
        <p:spPr>
          <a:xfrm>
            <a:off x="4538744" y="5599981"/>
            <a:ext cx="2346385" cy="59522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WLZ9B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3D10769-BC04-7490-0446-DB1A3803FCA8}"/>
              </a:ext>
            </a:extLst>
          </p:cNvPr>
          <p:cNvSpPr/>
          <p:nvPr/>
        </p:nvSpPr>
        <p:spPr>
          <a:xfrm>
            <a:off x="4234798" y="4150576"/>
            <a:ext cx="3135764" cy="59522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WLZ met behandeling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D0F61DED-C2AF-AF58-7510-D2464E8F1433}"/>
              </a:ext>
            </a:extLst>
          </p:cNvPr>
          <p:cNvSpPr/>
          <p:nvPr/>
        </p:nvSpPr>
        <p:spPr>
          <a:xfrm>
            <a:off x="3274809" y="251811"/>
            <a:ext cx="2346384" cy="5952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Respijtzorg</a:t>
            </a:r>
            <a:endParaRPr lang="nl-NL" sz="1200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CC4AE375-7C44-C3EE-BF17-C9E83ED3557D}"/>
              </a:ext>
            </a:extLst>
          </p:cNvPr>
          <p:cNvSpPr/>
          <p:nvPr/>
        </p:nvSpPr>
        <p:spPr>
          <a:xfrm>
            <a:off x="8146291" y="1250761"/>
            <a:ext cx="2322150" cy="5952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WLZ zonder behandeling</a:t>
            </a:r>
          </a:p>
        </p:txBody>
      </p:sp>
      <p:sp>
        <p:nvSpPr>
          <p:cNvPr id="24" name="Pijl: vijfhoek 23">
            <a:extLst>
              <a:ext uri="{FF2B5EF4-FFF2-40B4-BE49-F238E27FC236}">
                <a16:creationId xmlns:a16="http://schemas.microsoft.com/office/drawing/2014/main" id="{B8935258-2253-4B59-59BD-61E38A6BC1B1}"/>
              </a:ext>
            </a:extLst>
          </p:cNvPr>
          <p:cNvSpPr/>
          <p:nvPr/>
        </p:nvSpPr>
        <p:spPr>
          <a:xfrm rot="16200000">
            <a:off x="432140" y="289514"/>
            <a:ext cx="707368" cy="638359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2D2929A3-41C9-8113-5FA8-B51BEB1C1776}"/>
              </a:ext>
            </a:extLst>
          </p:cNvPr>
          <p:cNvGrpSpPr/>
          <p:nvPr/>
        </p:nvGrpSpPr>
        <p:grpSpPr>
          <a:xfrm>
            <a:off x="7370562" y="4908498"/>
            <a:ext cx="1086930" cy="957532"/>
            <a:chOff x="759123" y="1492369"/>
            <a:chExt cx="1086930" cy="957532"/>
          </a:xfrm>
          <a:solidFill>
            <a:schemeClr val="accent5">
              <a:lumMod val="50000"/>
            </a:schemeClr>
          </a:solidFill>
        </p:grpSpPr>
        <p:sp>
          <p:nvSpPr>
            <p:cNvPr id="26" name="Pijl: vijfhoek 25">
              <a:extLst>
                <a:ext uri="{FF2B5EF4-FFF2-40B4-BE49-F238E27FC236}">
                  <a16:creationId xmlns:a16="http://schemas.microsoft.com/office/drawing/2014/main" id="{21314337-0407-AA0B-166B-9604522B157E}"/>
                </a:ext>
              </a:extLst>
            </p:cNvPr>
            <p:cNvSpPr/>
            <p:nvPr/>
          </p:nvSpPr>
          <p:spPr>
            <a:xfrm rot="16200000">
              <a:off x="599535" y="1651957"/>
              <a:ext cx="957532" cy="638356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002F19DC-6982-AC58-EA93-7EC94BC79E6F}"/>
                </a:ext>
              </a:extLst>
            </p:cNvPr>
            <p:cNvSpPr/>
            <p:nvPr/>
          </p:nvSpPr>
          <p:spPr>
            <a:xfrm>
              <a:off x="1397480" y="2155801"/>
              <a:ext cx="448573" cy="2941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8" name="Pijl: vijfhoek 27">
            <a:extLst>
              <a:ext uri="{FF2B5EF4-FFF2-40B4-BE49-F238E27FC236}">
                <a16:creationId xmlns:a16="http://schemas.microsoft.com/office/drawing/2014/main" id="{FAE48795-2406-FA05-E7ED-FAFB15336486}"/>
              </a:ext>
            </a:extLst>
          </p:cNvPr>
          <p:cNvSpPr/>
          <p:nvPr/>
        </p:nvSpPr>
        <p:spPr>
          <a:xfrm rot="16200000">
            <a:off x="7143350" y="1173120"/>
            <a:ext cx="707368" cy="638359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0" name="Verbindingslijn: gebogen 29">
            <a:extLst>
              <a:ext uri="{FF2B5EF4-FFF2-40B4-BE49-F238E27FC236}">
                <a16:creationId xmlns:a16="http://schemas.microsoft.com/office/drawing/2014/main" id="{20375189-D5C4-6925-F838-10FA8AD9D2E5}"/>
              </a:ext>
            </a:extLst>
          </p:cNvPr>
          <p:cNvCxnSpPr>
            <a:stCxn id="24" idx="2"/>
            <a:endCxn id="22" idx="1"/>
          </p:cNvCxnSpPr>
          <p:nvPr/>
        </p:nvCxnSpPr>
        <p:spPr>
          <a:xfrm flipV="1">
            <a:off x="1105004" y="549422"/>
            <a:ext cx="2169805" cy="21886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Verbindingslijn: gebogen 31">
            <a:extLst>
              <a:ext uri="{FF2B5EF4-FFF2-40B4-BE49-F238E27FC236}">
                <a16:creationId xmlns:a16="http://schemas.microsoft.com/office/drawing/2014/main" id="{1925BB9A-38DB-C893-0008-4D1D77E539FE}"/>
              </a:ext>
            </a:extLst>
          </p:cNvPr>
          <p:cNvCxnSpPr>
            <a:stCxn id="24" idx="2"/>
            <a:endCxn id="4" idx="1"/>
          </p:cNvCxnSpPr>
          <p:nvPr/>
        </p:nvCxnSpPr>
        <p:spPr>
          <a:xfrm>
            <a:off x="1105004" y="768284"/>
            <a:ext cx="2169804" cy="7199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Verbindingslijn: gebogen 33">
            <a:extLst>
              <a:ext uri="{FF2B5EF4-FFF2-40B4-BE49-F238E27FC236}">
                <a16:creationId xmlns:a16="http://schemas.microsoft.com/office/drawing/2014/main" id="{EE1CAB4D-E757-B4BF-7A56-0FAC5DC7D7C3}"/>
              </a:ext>
            </a:extLst>
          </p:cNvPr>
          <p:cNvCxnSpPr>
            <a:cxnSpLocks/>
          </p:cNvCxnSpPr>
          <p:nvPr/>
        </p:nvCxnSpPr>
        <p:spPr>
          <a:xfrm>
            <a:off x="1077503" y="768284"/>
            <a:ext cx="2169806" cy="1658701"/>
          </a:xfrm>
          <a:prstGeom prst="bentConnector3">
            <a:avLst>
              <a:gd name="adj1" fmla="val 51054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Verbindingslijn: gebogen 42">
            <a:extLst>
              <a:ext uri="{FF2B5EF4-FFF2-40B4-BE49-F238E27FC236}">
                <a16:creationId xmlns:a16="http://schemas.microsoft.com/office/drawing/2014/main" id="{36668AFD-44F5-A850-DFE3-3D6509364393}"/>
              </a:ext>
            </a:extLst>
          </p:cNvPr>
          <p:cNvCxnSpPr>
            <a:cxnSpLocks/>
            <a:stCxn id="24" idx="2"/>
            <a:endCxn id="37" idx="0"/>
          </p:cNvCxnSpPr>
          <p:nvPr/>
        </p:nvCxnSpPr>
        <p:spPr>
          <a:xfrm>
            <a:off x="1105004" y="768283"/>
            <a:ext cx="271989" cy="206111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Verbindingslijn: gebogen 44">
            <a:extLst>
              <a:ext uri="{FF2B5EF4-FFF2-40B4-BE49-F238E27FC236}">
                <a16:creationId xmlns:a16="http://schemas.microsoft.com/office/drawing/2014/main" id="{F1AE5DEC-FCC5-1079-5686-215420698158}"/>
              </a:ext>
            </a:extLst>
          </p:cNvPr>
          <p:cNvCxnSpPr>
            <a:stCxn id="36" idx="3"/>
            <a:endCxn id="7" idx="1"/>
          </p:cNvCxnSpPr>
          <p:nvPr/>
        </p:nvCxnSpPr>
        <p:spPr>
          <a:xfrm>
            <a:off x="2636451" y="2963591"/>
            <a:ext cx="638360" cy="411214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Verbindingslijn: gebogen 46">
            <a:extLst>
              <a:ext uri="{FF2B5EF4-FFF2-40B4-BE49-F238E27FC236}">
                <a16:creationId xmlns:a16="http://schemas.microsoft.com/office/drawing/2014/main" id="{3B4811FB-BD6F-81D3-85FB-BCEF5F9DCCF5}"/>
              </a:ext>
            </a:extLst>
          </p:cNvPr>
          <p:cNvCxnSpPr>
            <a:stCxn id="36" idx="3"/>
            <a:endCxn id="3" idx="1"/>
          </p:cNvCxnSpPr>
          <p:nvPr/>
        </p:nvCxnSpPr>
        <p:spPr>
          <a:xfrm flipV="1">
            <a:off x="2636451" y="2426985"/>
            <a:ext cx="638359" cy="53660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Verbindingslijn: gebogen 48">
            <a:extLst>
              <a:ext uri="{FF2B5EF4-FFF2-40B4-BE49-F238E27FC236}">
                <a16:creationId xmlns:a16="http://schemas.microsoft.com/office/drawing/2014/main" id="{7C03AFC6-A498-E763-0034-7E352B456F69}"/>
              </a:ext>
            </a:extLst>
          </p:cNvPr>
          <p:cNvCxnSpPr>
            <a:stCxn id="22" idx="3"/>
            <a:endCxn id="28" idx="0"/>
          </p:cNvCxnSpPr>
          <p:nvPr/>
        </p:nvCxnSpPr>
        <p:spPr>
          <a:xfrm>
            <a:off x="5621193" y="549422"/>
            <a:ext cx="1556662" cy="110246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Verbindingslijn: gebogen 50">
            <a:extLst>
              <a:ext uri="{FF2B5EF4-FFF2-40B4-BE49-F238E27FC236}">
                <a16:creationId xmlns:a16="http://schemas.microsoft.com/office/drawing/2014/main" id="{A4D8C238-961D-F88B-15B6-759D2F896A90}"/>
              </a:ext>
            </a:extLst>
          </p:cNvPr>
          <p:cNvCxnSpPr>
            <a:stCxn id="4" idx="3"/>
            <a:endCxn id="28" idx="0"/>
          </p:cNvCxnSpPr>
          <p:nvPr/>
        </p:nvCxnSpPr>
        <p:spPr>
          <a:xfrm>
            <a:off x="5621193" y="1488203"/>
            <a:ext cx="1556662" cy="1636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Verbindingslijn: gebogen 52">
            <a:extLst>
              <a:ext uri="{FF2B5EF4-FFF2-40B4-BE49-F238E27FC236}">
                <a16:creationId xmlns:a16="http://schemas.microsoft.com/office/drawing/2014/main" id="{E3A56187-8B03-27D8-5198-5C786E7CC874}"/>
              </a:ext>
            </a:extLst>
          </p:cNvPr>
          <p:cNvCxnSpPr>
            <a:stCxn id="3" idx="3"/>
            <a:endCxn id="28" idx="0"/>
          </p:cNvCxnSpPr>
          <p:nvPr/>
        </p:nvCxnSpPr>
        <p:spPr>
          <a:xfrm flipV="1">
            <a:off x="5621195" y="1651890"/>
            <a:ext cx="1556660" cy="77509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Verbindingslijn: gebogen 54">
            <a:extLst>
              <a:ext uri="{FF2B5EF4-FFF2-40B4-BE49-F238E27FC236}">
                <a16:creationId xmlns:a16="http://schemas.microsoft.com/office/drawing/2014/main" id="{73C3EEEC-B4A5-9451-7584-B5F9DC1CF571}"/>
              </a:ext>
            </a:extLst>
          </p:cNvPr>
          <p:cNvCxnSpPr>
            <a:stCxn id="7" idx="3"/>
            <a:endCxn id="28" idx="0"/>
          </p:cNvCxnSpPr>
          <p:nvPr/>
        </p:nvCxnSpPr>
        <p:spPr>
          <a:xfrm flipV="1">
            <a:off x="5621196" y="1651890"/>
            <a:ext cx="1556659" cy="17229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erbindingslijn: gebogen 56">
            <a:extLst>
              <a:ext uri="{FF2B5EF4-FFF2-40B4-BE49-F238E27FC236}">
                <a16:creationId xmlns:a16="http://schemas.microsoft.com/office/drawing/2014/main" id="{840725D5-AE4E-78CE-BA53-03E7DFE14C98}"/>
              </a:ext>
            </a:extLst>
          </p:cNvPr>
          <p:cNvCxnSpPr>
            <a:cxnSpLocks/>
            <a:stCxn id="36" idx="2"/>
            <a:endCxn id="9" idx="1"/>
          </p:cNvCxnSpPr>
          <p:nvPr/>
        </p:nvCxnSpPr>
        <p:spPr>
          <a:xfrm rot="16200000" flipH="1">
            <a:off x="2593206" y="2806595"/>
            <a:ext cx="1167251" cy="2115933"/>
          </a:xfrm>
          <a:prstGeom prst="bentConnector2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66" name="Groep 65">
            <a:extLst>
              <a:ext uri="{FF2B5EF4-FFF2-40B4-BE49-F238E27FC236}">
                <a16:creationId xmlns:a16="http://schemas.microsoft.com/office/drawing/2014/main" id="{B2D52416-9A71-7AC8-D539-F3CE01FF8B97}"/>
              </a:ext>
            </a:extLst>
          </p:cNvPr>
          <p:cNvGrpSpPr/>
          <p:nvPr/>
        </p:nvGrpSpPr>
        <p:grpSpPr>
          <a:xfrm>
            <a:off x="1152706" y="2646244"/>
            <a:ext cx="1483745" cy="634693"/>
            <a:chOff x="889603" y="2653113"/>
            <a:chExt cx="1483745" cy="634693"/>
          </a:xfrm>
        </p:grpSpPr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A82E7B2A-448A-B9AA-D481-7B6E0DC1F52D}"/>
                </a:ext>
              </a:extLst>
            </p:cNvPr>
            <p:cNvSpPr/>
            <p:nvPr/>
          </p:nvSpPr>
          <p:spPr>
            <a:xfrm>
              <a:off x="1338176" y="2653113"/>
              <a:ext cx="1035172" cy="63469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73C1CC56-1177-BF92-C89A-BD7E92AAF03C}"/>
                </a:ext>
              </a:extLst>
            </p:cNvPr>
            <p:cNvSpPr/>
            <p:nvPr/>
          </p:nvSpPr>
          <p:spPr>
            <a:xfrm>
              <a:off x="889603" y="2836270"/>
              <a:ext cx="448573" cy="45153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Kruis 64">
              <a:extLst>
                <a:ext uri="{FF2B5EF4-FFF2-40B4-BE49-F238E27FC236}">
                  <a16:creationId xmlns:a16="http://schemas.microsoft.com/office/drawing/2014/main" id="{981F66A9-C417-C94A-1444-DFC5C41EB406}"/>
                </a:ext>
              </a:extLst>
            </p:cNvPr>
            <p:cNvSpPr/>
            <p:nvPr/>
          </p:nvSpPr>
          <p:spPr>
            <a:xfrm>
              <a:off x="2068463" y="2699335"/>
              <a:ext cx="242885" cy="240924"/>
            </a:xfrm>
            <a:prstGeom prst="plus">
              <a:avLst>
                <a:gd name="adj" fmla="val 3554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84" name="Verbindingslijn: gebogen 83">
            <a:extLst>
              <a:ext uri="{FF2B5EF4-FFF2-40B4-BE49-F238E27FC236}">
                <a16:creationId xmlns:a16="http://schemas.microsoft.com/office/drawing/2014/main" id="{27DF48F1-69BB-75BD-1B4E-8A193A79EF01}"/>
              </a:ext>
            </a:extLst>
          </p:cNvPr>
          <p:cNvCxnSpPr>
            <a:stCxn id="24" idx="1"/>
            <a:endCxn id="9" idx="1"/>
          </p:cNvCxnSpPr>
          <p:nvPr/>
        </p:nvCxnSpPr>
        <p:spPr>
          <a:xfrm rot="16200000" flipH="1">
            <a:off x="767406" y="980795"/>
            <a:ext cx="3485811" cy="344897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Verbindingslijn: gebogen 87">
            <a:extLst>
              <a:ext uri="{FF2B5EF4-FFF2-40B4-BE49-F238E27FC236}">
                <a16:creationId xmlns:a16="http://schemas.microsoft.com/office/drawing/2014/main" id="{6E786A0A-F203-65EC-BE2F-C2332046EFF8}"/>
              </a:ext>
            </a:extLst>
          </p:cNvPr>
          <p:cNvCxnSpPr>
            <a:stCxn id="24" idx="1"/>
            <a:endCxn id="5" idx="1"/>
          </p:cNvCxnSpPr>
          <p:nvPr/>
        </p:nvCxnSpPr>
        <p:spPr>
          <a:xfrm rot="16200000" flipH="1">
            <a:off x="242122" y="1506079"/>
            <a:ext cx="4243733" cy="315632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Verbindingslijn: gebogen 89">
            <a:extLst>
              <a:ext uri="{FF2B5EF4-FFF2-40B4-BE49-F238E27FC236}">
                <a16:creationId xmlns:a16="http://schemas.microsoft.com/office/drawing/2014/main" id="{84D56710-942D-847D-2FBA-0C4FD0D544B4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rot="16200000" flipH="1">
            <a:off x="4886262" y="3234158"/>
            <a:ext cx="478160" cy="1354676"/>
          </a:xfrm>
          <a:prstGeom prst="bentConnector3">
            <a:avLst>
              <a:gd name="adj1" fmla="val 50000"/>
            </a:avLst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2" name="Verbindingslijn: gebogen 91">
            <a:extLst>
              <a:ext uri="{FF2B5EF4-FFF2-40B4-BE49-F238E27FC236}">
                <a16:creationId xmlns:a16="http://schemas.microsoft.com/office/drawing/2014/main" id="{E978E580-A883-1E24-A12D-6BB9FE0D029B}"/>
              </a:ext>
            </a:extLst>
          </p:cNvPr>
          <p:cNvCxnSpPr>
            <a:cxnSpLocks/>
            <a:stCxn id="3" idx="3"/>
            <a:endCxn id="9" idx="0"/>
          </p:cNvCxnSpPr>
          <p:nvPr/>
        </p:nvCxnSpPr>
        <p:spPr>
          <a:xfrm>
            <a:off x="5621195" y="2426985"/>
            <a:ext cx="181485" cy="1723591"/>
          </a:xfrm>
          <a:prstGeom prst="bentConnector2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B60CAF99-7C2E-6A5D-2E25-524FE4EBEDF4}"/>
              </a:ext>
            </a:extLst>
          </p:cNvPr>
          <p:cNvSpPr txBox="1"/>
          <p:nvPr/>
        </p:nvSpPr>
        <p:spPr>
          <a:xfrm>
            <a:off x="5885394" y="2724596"/>
            <a:ext cx="4705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Ongewenste doorstroom vanuit ZVW naar WLZ</a:t>
            </a:r>
          </a:p>
        </p:txBody>
      </p:sp>
    </p:spTree>
    <p:extLst>
      <p:ext uri="{BB962C8B-B14F-4D97-AF65-F5344CB8AC3E}">
        <p14:creationId xmlns:p14="http://schemas.microsoft.com/office/powerpoint/2010/main" val="3470645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51BD3AE-130C-5FDA-645A-92B5883931D9}"/>
              </a:ext>
            </a:extLst>
          </p:cNvPr>
          <p:cNvSpPr/>
          <p:nvPr/>
        </p:nvSpPr>
        <p:spPr>
          <a:xfrm>
            <a:off x="3274810" y="2129373"/>
            <a:ext cx="2346385" cy="5952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ELV Hoog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4E27F01-D9FB-A22A-8FD6-21DA19928C9B}"/>
              </a:ext>
            </a:extLst>
          </p:cNvPr>
          <p:cNvSpPr/>
          <p:nvPr/>
        </p:nvSpPr>
        <p:spPr>
          <a:xfrm>
            <a:off x="3274808" y="1190591"/>
            <a:ext cx="2346385" cy="5952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ELV Laag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71D675B-1B80-423B-4FAD-7F2CE2D72DA0}"/>
              </a:ext>
            </a:extLst>
          </p:cNvPr>
          <p:cNvSpPr/>
          <p:nvPr/>
        </p:nvSpPr>
        <p:spPr>
          <a:xfrm>
            <a:off x="5644053" y="5174716"/>
            <a:ext cx="2346385" cy="59522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WLZ crisis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02246D2-0FE1-0CC1-1789-A49AF983F80B}"/>
              </a:ext>
            </a:extLst>
          </p:cNvPr>
          <p:cNvSpPr/>
          <p:nvPr/>
        </p:nvSpPr>
        <p:spPr>
          <a:xfrm>
            <a:off x="10107806" y="4780695"/>
            <a:ext cx="1802921" cy="5952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Logeren binnen de WLZ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A8432C1-05B5-95BB-C4DE-9487A138682C}"/>
              </a:ext>
            </a:extLst>
          </p:cNvPr>
          <p:cNvSpPr/>
          <p:nvPr/>
        </p:nvSpPr>
        <p:spPr>
          <a:xfrm>
            <a:off x="3274811" y="3077193"/>
            <a:ext cx="2346385" cy="59522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GRZ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4D54CA7-C3D4-142C-807F-324F696ECDBC}"/>
              </a:ext>
            </a:extLst>
          </p:cNvPr>
          <p:cNvSpPr/>
          <p:nvPr/>
        </p:nvSpPr>
        <p:spPr>
          <a:xfrm>
            <a:off x="6240645" y="5866199"/>
            <a:ext cx="2346385" cy="59522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WLZ9B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3D10769-BC04-7490-0446-DB1A3803FCA8}"/>
              </a:ext>
            </a:extLst>
          </p:cNvPr>
          <p:cNvSpPr/>
          <p:nvPr/>
        </p:nvSpPr>
        <p:spPr>
          <a:xfrm>
            <a:off x="6773549" y="4417664"/>
            <a:ext cx="3135764" cy="59522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WLZ met behandeling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D0F61DED-C2AF-AF58-7510-D2464E8F1433}"/>
              </a:ext>
            </a:extLst>
          </p:cNvPr>
          <p:cNvSpPr/>
          <p:nvPr/>
        </p:nvSpPr>
        <p:spPr>
          <a:xfrm>
            <a:off x="3274809" y="251811"/>
            <a:ext cx="2346384" cy="5952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Respijtzorg</a:t>
            </a:r>
            <a:endParaRPr lang="nl-NL" sz="1200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CC4AE375-7C44-C3EE-BF17-C9E83ED3557D}"/>
              </a:ext>
            </a:extLst>
          </p:cNvPr>
          <p:cNvSpPr/>
          <p:nvPr/>
        </p:nvSpPr>
        <p:spPr>
          <a:xfrm>
            <a:off x="8131650" y="1741825"/>
            <a:ext cx="2322150" cy="5952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WLZ zonder behandeling</a:t>
            </a:r>
          </a:p>
        </p:txBody>
      </p:sp>
      <p:sp>
        <p:nvSpPr>
          <p:cNvPr id="24" name="Pijl: vijfhoek 23">
            <a:extLst>
              <a:ext uri="{FF2B5EF4-FFF2-40B4-BE49-F238E27FC236}">
                <a16:creationId xmlns:a16="http://schemas.microsoft.com/office/drawing/2014/main" id="{B8935258-2253-4B59-59BD-61E38A6BC1B1}"/>
              </a:ext>
            </a:extLst>
          </p:cNvPr>
          <p:cNvSpPr/>
          <p:nvPr/>
        </p:nvSpPr>
        <p:spPr>
          <a:xfrm rot="16200000">
            <a:off x="432140" y="289514"/>
            <a:ext cx="707368" cy="638359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2D2929A3-41C9-8113-5FA8-B51BEB1C1776}"/>
              </a:ext>
            </a:extLst>
          </p:cNvPr>
          <p:cNvGrpSpPr/>
          <p:nvPr/>
        </p:nvGrpSpPr>
        <p:grpSpPr>
          <a:xfrm>
            <a:off x="9072463" y="5174716"/>
            <a:ext cx="1086930" cy="957532"/>
            <a:chOff x="759123" y="1492369"/>
            <a:chExt cx="1086930" cy="957532"/>
          </a:xfrm>
          <a:solidFill>
            <a:schemeClr val="accent5">
              <a:lumMod val="50000"/>
            </a:schemeClr>
          </a:solidFill>
        </p:grpSpPr>
        <p:sp>
          <p:nvSpPr>
            <p:cNvPr id="26" name="Pijl: vijfhoek 25">
              <a:extLst>
                <a:ext uri="{FF2B5EF4-FFF2-40B4-BE49-F238E27FC236}">
                  <a16:creationId xmlns:a16="http://schemas.microsoft.com/office/drawing/2014/main" id="{21314337-0407-AA0B-166B-9604522B157E}"/>
                </a:ext>
              </a:extLst>
            </p:cNvPr>
            <p:cNvSpPr/>
            <p:nvPr/>
          </p:nvSpPr>
          <p:spPr>
            <a:xfrm rot="16200000">
              <a:off x="599535" y="1651957"/>
              <a:ext cx="957532" cy="638356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002F19DC-6982-AC58-EA93-7EC94BC79E6F}"/>
                </a:ext>
              </a:extLst>
            </p:cNvPr>
            <p:cNvSpPr/>
            <p:nvPr/>
          </p:nvSpPr>
          <p:spPr>
            <a:xfrm>
              <a:off x="1397480" y="2155801"/>
              <a:ext cx="448573" cy="2941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8" name="Pijl: vijfhoek 27">
            <a:extLst>
              <a:ext uri="{FF2B5EF4-FFF2-40B4-BE49-F238E27FC236}">
                <a16:creationId xmlns:a16="http://schemas.microsoft.com/office/drawing/2014/main" id="{FAE48795-2406-FA05-E7ED-FAFB15336486}"/>
              </a:ext>
            </a:extLst>
          </p:cNvPr>
          <p:cNvSpPr/>
          <p:nvPr/>
        </p:nvSpPr>
        <p:spPr>
          <a:xfrm rot="16200000">
            <a:off x="7143350" y="1173120"/>
            <a:ext cx="707368" cy="638359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0" name="Verbindingslijn: gebogen 29">
            <a:extLst>
              <a:ext uri="{FF2B5EF4-FFF2-40B4-BE49-F238E27FC236}">
                <a16:creationId xmlns:a16="http://schemas.microsoft.com/office/drawing/2014/main" id="{20375189-D5C4-6925-F838-10FA8AD9D2E5}"/>
              </a:ext>
            </a:extLst>
          </p:cNvPr>
          <p:cNvCxnSpPr>
            <a:stCxn id="24" idx="2"/>
            <a:endCxn id="22" idx="1"/>
          </p:cNvCxnSpPr>
          <p:nvPr/>
        </p:nvCxnSpPr>
        <p:spPr>
          <a:xfrm flipV="1">
            <a:off x="1105004" y="549422"/>
            <a:ext cx="2169805" cy="21886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Verbindingslijn: gebogen 31">
            <a:extLst>
              <a:ext uri="{FF2B5EF4-FFF2-40B4-BE49-F238E27FC236}">
                <a16:creationId xmlns:a16="http://schemas.microsoft.com/office/drawing/2014/main" id="{1925BB9A-38DB-C893-0008-4D1D77E539FE}"/>
              </a:ext>
            </a:extLst>
          </p:cNvPr>
          <p:cNvCxnSpPr>
            <a:stCxn id="24" idx="2"/>
            <a:endCxn id="4" idx="1"/>
          </p:cNvCxnSpPr>
          <p:nvPr/>
        </p:nvCxnSpPr>
        <p:spPr>
          <a:xfrm>
            <a:off x="1105004" y="768284"/>
            <a:ext cx="2169804" cy="7199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Verbindingslijn: gebogen 33">
            <a:extLst>
              <a:ext uri="{FF2B5EF4-FFF2-40B4-BE49-F238E27FC236}">
                <a16:creationId xmlns:a16="http://schemas.microsoft.com/office/drawing/2014/main" id="{EE1CAB4D-E757-B4BF-7A56-0FAC5DC7D7C3}"/>
              </a:ext>
            </a:extLst>
          </p:cNvPr>
          <p:cNvCxnSpPr>
            <a:cxnSpLocks/>
          </p:cNvCxnSpPr>
          <p:nvPr/>
        </p:nvCxnSpPr>
        <p:spPr>
          <a:xfrm>
            <a:off x="1077503" y="768284"/>
            <a:ext cx="2169806" cy="1658701"/>
          </a:xfrm>
          <a:prstGeom prst="bentConnector3">
            <a:avLst>
              <a:gd name="adj1" fmla="val 51054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Verbindingslijn: gebogen 42">
            <a:extLst>
              <a:ext uri="{FF2B5EF4-FFF2-40B4-BE49-F238E27FC236}">
                <a16:creationId xmlns:a16="http://schemas.microsoft.com/office/drawing/2014/main" id="{36668AFD-44F5-A850-DFE3-3D6509364393}"/>
              </a:ext>
            </a:extLst>
          </p:cNvPr>
          <p:cNvCxnSpPr>
            <a:cxnSpLocks/>
            <a:stCxn id="24" idx="2"/>
            <a:endCxn id="37" idx="0"/>
          </p:cNvCxnSpPr>
          <p:nvPr/>
        </p:nvCxnSpPr>
        <p:spPr>
          <a:xfrm>
            <a:off x="1105004" y="768283"/>
            <a:ext cx="271989" cy="206111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Verbindingslijn: gebogen 44">
            <a:extLst>
              <a:ext uri="{FF2B5EF4-FFF2-40B4-BE49-F238E27FC236}">
                <a16:creationId xmlns:a16="http://schemas.microsoft.com/office/drawing/2014/main" id="{F1AE5DEC-FCC5-1079-5686-215420698158}"/>
              </a:ext>
            </a:extLst>
          </p:cNvPr>
          <p:cNvCxnSpPr>
            <a:stCxn id="36" idx="3"/>
            <a:endCxn id="7" idx="1"/>
          </p:cNvCxnSpPr>
          <p:nvPr/>
        </p:nvCxnSpPr>
        <p:spPr>
          <a:xfrm>
            <a:off x="2636451" y="2963591"/>
            <a:ext cx="638360" cy="411214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Verbindingslijn: gebogen 46">
            <a:extLst>
              <a:ext uri="{FF2B5EF4-FFF2-40B4-BE49-F238E27FC236}">
                <a16:creationId xmlns:a16="http://schemas.microsoft.com/office/drawing/2014/main" id="{3B4811FB-BD6F-81D3-85FB-BCEF5F9DCCF5}"/>
              </a:ext>
            </a:extLst>
          </p:cNvPr>
          <p:cNvCxnSpPr>
            <a:cxnSpLocks/>
            <a:stCxn id="36" idx="3"/>
            <a:endCxn id="3" idx="1"/>
          </p:cNvCxnSpPr>
          <p:nvPr/>
        </p:nvCxnSpPr>
        <p:spPr>
          <a:xfrm flipV="1">
            <a:off x="2636451" y="2426985"/>
            <a:ext cx="638359" cy="53660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Verbindingslijn: gebogen 48">
            <a:extLst>
              <a:ext uri="{FF2B5EF4-FFF2-40B4-BE49-F238E27FC236}">
                <a16:creationId xmlns:a16="http://schemas.microsoft.com/office/drawing/2014/main" id="{7C03AFC6-A498-E763-0034-7E352B456F69}"/>
              </a:ext>
            </a:extLst>
          </p:cNvPr>
          <p:cNvCxnSpPr>
            <a:stCxn id="22" idx="3"/>
            <a:endCxn id="28" idx="0"/>
          </p:cNvCxnSpPr>
          <p:nvPr/>
        </p:nvCxnSpPr>
        <p:spPr>
          <a:xfrm>
            <a:off x="5621193" y="549422"/>
            <a:ext cx="1556662" cy="110246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Verbindingslijn: gebogen 50">
            <a:extLst>
              <a:ext uri="{FF2B5EF4-FFF2-40B4-BE49-F238E27FC236}">
                <a16:creationId xmlns:a16="http://schemas.microsoft.com/office/drawing/2014/main" id="{A4D8C238-961D-F88B-15B6-759D2F896A90}"/>
              </a:ext>
            </a:extLst>
          </p:cNvPr>
          <p:cNvCxnSpPr>
            <a:stCxn id="4" idx="3"/>
            <a:endCxn id="28" idx="0"/>
          </p:cNvCxnSpPr>
          <p:nvPr/>
        </p:nvCxnSpPr>
        <p:spPr>
          <a:xfrm>
            <a:off x="5621193" y="1488203"/>
            <a:ext cx="1556662" cy="1636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Verbindingslijn: gebogen 52">
            <a:extLst>
              <a:ext uri="{FF2B5EF4-FFF2-40B4-BE49-F238E27FC236}">
                <a16:creationId xmlns:a16="http://schemas.microsoft.com/office/drawing/2014/main" id="{E3A56187-8B03-27D8-5198-5C786E7CC874}"/>
              </a:ext>
            </a:extLst>
          </p:cNvPr>
          <p:cNvCxnSpPr>
            <a:stCxn id="3" idx="3"/>
            <a:endCxn id="28" idx="0"/>
          </p:cNvCxnSpPr>
          <p:nvPr/>
        </p:nvCxnSpPr>
        <p:spPr>
          <a:xfrm flipV="1">
            <a:off x="5621195" y="1651890"/>
            <a:ext cx="1556660" cy="77509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Verbindingslijn: gebogen 54">
            <a:extLst>
              <a:ext uri="{FF2B5EF4-FFF2-40B4-BE49-F238E27FC236}">
                <a16:creationId xmlns:a16="http://schemas.microsoft.com/office/drawing/2014/main" id="{73C3EEEC-B4A5-9451-7584-B5F9DC1CF571}"/>
              </a:ext>
            </a:extLst>
          </p:cNvPr>
          <p:cNvCxnSpPr>
            <a:stCxn id="7" idx="3"/>
            <a:endCxn id="28" idx="0"/>
          </p:cNvCxnSpPr>
          <p:nvPr/>
        </p:nvCxnSpPr>
        <p:spPr>
          <a:xfrm flipV="1">
            <a:off x="5621196" y="1651890"/>
            <a:ext cx="1556659" cy="17229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erbindingslijn: gebogen 56">
            <a:extLst>
              <a:ext uri="{FF2B5EF4-FFF2-40B4-BE49-F238E27FC236}">
                <a16:creationId xmlns:a16="http://schemas.microsoft.com/office/drawing/2014/main" id="{840725D5-AE4E-78CE-BA53-03E7DFE14C98}"/>
              </a:ext>
            </a:extLst>
          </p:cNvPr>
          <p:cNvCxnSpPr>
            <a:cxnSpLocks/>
            <a:stCxn id="36" idx="2"/>
            <a:endCxn id="2" idx="1"/>
          </p:cNvCxnSpPr>
          <p:nvPr/>
        </p:nvCxnSpPr>
        <p:spPr>
          <a:xfrm rot="16200000" flipH="1">
            <a:off x="2635626" y="2764176"/>
            <a:ext cx="974898" cy="2008420"/>
          </a:xfrm>
          <a:prstGeom prst="bentConnector2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66" name="Groep 65">
            <a:extLst>
              <a:ext uri="{FF2B5EF4-FFF2-40B4-BE49-F238E27FC236}">
                <a16:creationId xmlns:a16="http://schemas.microsoft.com/office/drawing/2014/main" id="{B2D52416-9A71-7AC8-D539-F3CE01FF8B97}"/>
              </a:ext>
            </a:extLst>
          </p:cNvPr>
          <p:cNvGrpSpPr/>
          <p:nvPr/>
        </p:nvGrpSpPr>
        <p:grpSpPr>
          <a:xfrm>
            <a:off x="1152706" y="2646244"/>
            <a:ext cx="1483745" cy="634693"/>
            <a:chOff x="889603" y="2653113"/>
            <a:chExt cx="1483745" cy="634693"/>
          </a:xfrm>
        </p:grpSpPr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A82E7B2A-448A-B9AA-D481-7B6E0DC1F52D}"/>
                </a:ext>
              </a:extLst>
            </p:cNvPr>
            <p:cNvSpPr/>
            <p:nvPr/>
          </p:nvSpPr>
          <p:spPr>
            <a:xfrm>
              <a:off x="1338176" y="2653113"/>
              <a:ext cx="1035172" cy="63469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73C1CC56-1177-BF92-C89A-BD7E92AAF03C}"/>
                </a:ext>
              </a:extLst>
            </p:cNvPr>
            <p:cNvSpPr/>
            <p:nvPr/>
          </p:nvSpPr>
          <p:spPr>
            <a:xfrm>
              <a:off x="889603" y="2836270"/>
              <a:ext cx="448573" cy="45153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Kruis 64">
              <a:extLst>
                <a:ext uri="{FF2B5EF4-FFF2-40B4-BE49-F238E27FC236}">
                  <a16:creationId xmlns:a16="http://schemas.microsoft.com/office/drawing/2014/main" id="{981F66A9-C417-C94A-1444-DFC5C41EB406}"/>
                </a:ext>
              </a:extLst>
            </p:cNvPr>
            <p:cNvSpPr/>
            <p:nvPr/>
          </p:nvSpPr>
          <p:spPr>
            <a:xfrm>
              <a:off x="2068463" y="2699335"/>
              <a:ext cx="242885" cy="240924"/>
            </a:xfrm>
            <a:prstGeom prst="plus">
              <a:avLst>
                <a:gd name="adj" fmla="val 3554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84" name="Verbindingslijn: gebogen 83">
            <a:extLst>
              <a:ext uri="{FF2B5EF4-FFF2-40B4-BE49-F238E27FC236}">
                <a16:creationId xmlns:a16="http://schemas.microsoft.com/office/drawing/2014/main" id="{27DF48F1-69BB-75BD-1B4E-8A193A79EF01}"/>
              </a:ext>
            </a:extLst>
          </p:cNvPr>
          <p:cNvCxnSpPr>
            <a:cxnSpLocks/>
            <a:stCxn id="24" idx="1"/>
            <a:endCxn id="9" idx="1"/>
          </p:cNvCxnSpPr>
          <p:nvPr/>
        </p:nvCxnSpPr>
        <p:spPr>
          <a:xfrm rot="16200000" flipH="1">
            <a:off x="1903238" y="-155036"/>
            <a:ext cx="3752899" cy="598772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Verbindingslijn: gebogen 87">
            <a:extLst>
              <a:ext uri="{FF2B5EF4-FFF2-40B4-BE49-F238E27FC236}">
                <a16:creationId xmlns:a16="http://schemas.microsoft.com/office/drawing/2014/main" id="{6E786A0A-F203-65EC-BE2F-C2332046EFF8}"/>
              </a:ext>
            </a:extLst>
          </p:cNvPr>
          <p:cNvCxnSpPr>
            <a:stCxn id="24" idx="1"/>
            <a:endCxn id="5" idx="1"/>
          </p:cNvCxnSpPr>
          <p:nvPr/>
        </p:nvCxnSpPr>
        <p:spPr>
          <a:xfrm rot="16200000" flipH="1">
            <a:off x="959964" y="788238"/>
            <a:ext cx="4509951" cy="485822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hoek 1">
            <a:extLst>
              <a:ext uri="{FF2B5EF4-FFF2-40B4-BE49-F238E27FC236}">
                <a16:creationId xmlns:a16="http://schemas.microsoft.com/office/drawing/2014/main" id="{88B3A6A1-A7BC-C1C6-E32A-8ED62AC6E0C4}"/>
              </a:ext>
            </a:extLst>
          </p:cNvPr>
          <p:cNvSpPr/>
          <p:nvPr/>
        </p:nvSpPr>
        <p:spPr>
          <a:xfrm>
            <a:off x="4127285" y="3958223"/>
            <a:ext cx="2346385" cy="59522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Triage en Verblijf</a:t>
            </a:r>
          </a:p>
        </p:txBody>
      </p:sp>
      <p:cxnSp>
        <p:nvCxnSpPr>
          <p:cNvPr id="38" name="Verbindingslijn: gebogen 37">
            <a:extLst>
              <a:ext uri="{FF2B5EF4-FFF2-40B4-BE49-F238E27FC236}">
                <a16:creationId xmlns:a16="http://schemas.microsoft.com/office/drawing/2014/main" id="{BEF9D57E-FD20-4592-C33C-75451772F072}"/>
              </a:ext>
            </a:extLst>
          </p:cNvPr>
          <p:cNvCxnSpPr>
            <a:stCxn id="2" idx="3"/>
            <a:endCxn id="23" idx="1"/>
          </p:cNvCxnSpPr>
          <p:nvPr/>
        </p:nvCxnSpPr>
        <p:spPr>
          <a:xfrm flipV="1">
            <a:off x="6473670" y="2039437"/>
            <a:ext cx="1657980" cy="2216398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Verbindingslijn: gebogen 39">
            <a:extLst>
              <a:ext uri="{FF2B5EF4-FFF2-40B4-BE49-F238E27FC236}">
                <a16:creationId xmlns:a16="http://schemas.microsoft.com/office/drawing/2014/main" id="{902B303D-1AF0-509A-62FD-2D207CFF3653}"/>
              </a:ext>
            </a:extLst>
          </p:cNvPr>
          <p:cNvCxnSpPr>
            <a:stCxn id="2" idx="3"/>
            <a:endCxn id="9" idx="1"/>
          </p:cNvCxnSpPr>
          <p:nvPr/>
        </p:nvCxnSpPr>
        <p:spPr>
          <a:xfrm>
            <a:off x="6473670" y="4255835"/>
            <a:ext cx="299879" cy="459441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erbindingslijn: gebogen 14">
            <a:extLst>
              <a:ext uri="{FF2B5EF4-FFF2-40B4-BE49-F238E27FC236}">
                <a16:creationId xmlns:a16="http://schemas.microsoft.com/office/drawing/2014/main" id="{9A606DB3-EC65-4F82-5DB0-E80C2EAFFCE5}"/>
              </a:ext>
            </a:extLst>
          </p:cNvPr>
          <p:cNvCxnSpPr>
            <a:cxnSpLocks/>
            <a:stCxn id="36" idx="2"/>
            <a:endCxn id="2" idx="1"/>
          </p:cNvCxnSpPr>
          <p:nvPr/>
        </p:nvCxnSpPr>
        <p:spPr>
          <a:xfrm rot="16200000" flipH="1">
            <a:off x="2635626" y="2764176"/>
            <a:ext cx="974898" cy="20084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Verbindingslijn: gebogen 16">
            <a:extLst>
              <a:ext uri="{FF2B5EF4-FFF2-40B4-BE49-F238E27FC236}">
                <a16:creationId xmlns:a16="http://schemas.microsoft.com/office/drawing/2014/main" id="{A7BB2787-FBFF-AA6E-A063-BFA850FA5538}"/>
              </a:ext>
            </a:extLst>
          </p:cNvPr>
          <p:cNvCxnSpPr>
            <a:stCxn id="24" idx="1"/>
            <a:endCxn id="2" idx="1"/>
          </p:cNvCxnSpPr>
          <p:nvPr/>
        </p:nvCxnSpPr>
        <p:spPr>
          <a:xfrm rot="16200000" flipH="1">
            <a:off x="809826" y="938376"/>
            <a:ext cx="3293458" cy="33414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343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38E6F83-3ACA-F5A8-C416-5C04DA816B8B}"/>
              </a:ext>
            </a:extLst>
          </p:cNvPr>
          <p:cNvSpPr/>
          <p:nvPr/>
        </p:nvSpPr>
        <p:spPr>
          <a:xfrm>
            <a:off x="336390" y="3194980"/>
            <a:ext cx="2346385" cy="59522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Triage en Verblijf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51BD3AE-130C-5FDA-645A-92B5883931D9}"/>
              </a:ext>
            </a:extLst>
          </p:cNvPr>
          <p:cNvSpPr/>
          <p:nvPr/>
        </p:nvSpPr>
        <p:spPr>
          <a:xfrm>
            <a:off x="336391" y="4771663"/>
            <a:ext cx="2346385" cy="5952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ELV Hoog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4E27F01-D9FB-A22A-8FD6-21DA19928C9B}"/>
              </a:ext>
            </a:extLst>
          </p:cNvPr>
          <p:cNvSpPr/>
          <p:nvPr/>
        </p:nvSpPr>
        <p:spPr>
          <a:xfrm>
            <a:off x="336392" y="5452958"/>
            <a:ext cx="2346385" cy="5952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ELV Laag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71D675B-1B80-423B-4FAD-7F2CE2D72DA0}"/>
              </a:ext>
            </a:extLst>
          </p:cNvPr>
          <p:cNvSpPr/>
          <p:nvPr/>
        </p:nvSpPr>
        <p:spPr>
          <a:xfrm>
            <a:off x="336396" y="1038291"/>
            <a:ext cx="2346385" cy="5952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WLZ crisis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02246D2-0FE1-0CC1-1789-A49AF983F80B}"/>
              </a:ext>
            </a:extLst>
          </p:cNvPr>
          <p:cNvSpPr/>
          <p:nvPr/>
        </p:nvSpPr>
        <p:spPr>
          <a:xfrm>
            <a:off x="336397" y="356996"/>
            <a:ext cx="2346385" cy="5952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Logeren binnen de WLZ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A8432C1-05B5-95BB-C4DE-9487A138682C}"/>
              </a:ext>
            </a:extLst>
          </p:cNvPr>
          <p:cNvSpPr/>
          <p:nvPr/>
        </p:nvSpPr>
        <p:spPr>
          <a:xfrm>
            <a:off x="336391" y="4036594"/>
            <a:ext cx="2346385" cy="59522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GRZ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4D54CA7-C3D4-142C-807F-324F696ECDBC}"/>
              </a:ext>
            </a:extLst>
          </p:cNvPr>
          <p:cNvSpPr/>
          <p:nvPr/>
        </p:nvSpPr>
        <p:spPr>
          <a:xfrm>
            <a:off x="364443" y="2428830"/>
            <a:ext cx="2346385" cy="5952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WLZ9B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CBD6FD1A-B78C-5B8B-5567-6043E8002F2C}"/>
              </a:ext>
            </a:extLst>
          </p:cNvPr>
          <p:cNvSpPr/>
          <p:nvPr/>
        </p:nvSpPr>
        <p:spPr>
          <a:xfrm>
            <a:off x="5638778" y="372789"/>
            <a:ext cx="1143020" cy="59522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Triage en Verblijf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51B0B3-E51F-E740-3326-EDEA1854C7F0}"/>
              </a:ext>
            </a:extLst>
          </p:cNvPr>
          <p:cNvSpPr/>
          <p:nvPr/>
        </p:nvSpPr>
        <p:spPr>
          <a:xfrm>
            <a:off x="5638777" y="2022750"/>
            <a:ext cx="3315433" cy="5952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ELV Hoog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0CD689B-1E27-C8A6-B2DF-836282B14B90}"/>
              </a:ext>
            </a:extLst>
          </p:cNvPr>
          <p:cNvSpPr/>
          <p:nvPr/>
        </p:nvSpPr>
        <p:spPr>
          <a:xfrm>
            <a:off x="5638779" y="4933418"/>
            <a:ext cx="2346385" cy="5952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ELV Laag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F03A3F7-2C54-FBEA-480A-721B7DD571FE}"/>
              </a:ext>
            </a:extLst>
          </p:cNvPr>
          <p:cNvSpPr/>
          <p:nvPr/>
        </p:nvSpPr>
        <p:spPr>
          <a:xfrm>
            <a:off x="5638779" y="4083386"/>
            <a:ext cx="1143019" cy="5952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WLZ crisis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EBF7C9C7-8834-2D08-46C0-E273FF64382F}"/>
              </a:ext>
            </a:extLst>
          </p:cNvPr>
          <p:cNvSpPr/>
          <p:nvPr/>
        </p:nvSpPr>
        <p:spPr>
          <a:xfrm>
            <a:off x="6781798" y="2717087"/>
            <a:ext cx="2172412" cy="5952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Logeren binnen de WLZ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13A8596-DD92-7F85-7957-5FD10C8A2522}"/>
              </a:ext>
            </a:extLst>
          </p:cNvPr>
          <p:cNvSpPr/>
          <p:nvPr/>
        </p:nvSpPr>
        <p:spPr>
          <a:xfrm>
            <a:off x="5638777" y="1021622"/>
            <a:ext cx="3315433" cy="59522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GRZ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A4425487-7289-8F34-EC80-55DDEAEB72F6}"/>
              </a:ext>
            </a:extLst>
          </p:cNvPr>
          <p:cNvSpPr/>
          <p:nvPr/>
        </p:nvSpPr>
        <p:spPr>
          <a:xfrm>
            <a:off x="6781799" y="372789"/>
            <a:ext cx="2172412" cy="5952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WLZ9B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A1CFF216-D555-8885-14DD-990E3CE5E009}"/>
              </a:ext>
            </a:extLst>
          </p:cNvPr>
          <p:cNvSpPr/>
          <p:nvPr/>
        </p:nvSpPr>
        <p:spPr>
          <a:xfrm>
            <a:off x="5638779" y="2717087"/>
            <a:ext cx="1143020" cy="59522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Triage en Verblijf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2BCB1F3-DAA9-E383-ECA3-F7DEB28AB95C}"/>
              </a:ext>
            </a:extLst>
          </p:cNvPr>
          <p:cNvSpPr/>
          <p:nvPr/>
        </p:nvSpPr>
        <p:spPr>
          <a:xfrm>
            <a:off x="5638778" y="5598098"/>
            <a:ext cx="2346385" cy="5952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Logeren binnen de WLZ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EAE50C6-0EF2-2B49-57E5-2D7F53E7E7FE}"/>
              </a:ext>
            </a:extLst>
          </p:cNvPr>
          <p:cNvSpPr/>
          <p:nvPr/>
        </p:nvSpPr>
        <p:spPr>
          <a:xfrm>
            <a:off x="5638779" y="3403425"/>
            <a:ext cx="1143020" cy="59522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Triage en Verblijf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9F2841A1-C49A-EFE2-B748-4D7D397CB530}"/>
              </a:ext>
            </a:extLst>
          </p:cNvPr>
          <p:cNvSpPr/>
          <p:nvPr/>
        </p:nvSpPr>
        <p:spPr>
          <a:xfrm>
            <a:off x="6781799" y="3403425"/>
            <a:ext cx="2172412" cy="5952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WLZ met behandeling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22162F1-B11C-4CC8-D656-285530024051}"/>
              </a:ext>
            </a:extLst>
          </p:cNvPr>
          <p:cNvSpPr/>
          <p:nvPr/>
        </p:nvSpPr>
        <p:spPr>
          <a:xfrm>
            <a:off x="6781798" y="4083386"/>
            <a:ext cx="2172412" cy="5952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WLZ met behandeling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3D10769-BC04-7490-0446-DB1A3803FCA8}"/>
              </a:ext>
            </a:extLst>
          </p:cNvPr>
          <p:cNvSpPr/>
          <p:nvPr/>
        </p:nvSpPr>
        <p:spPr>
          <a:xfrm>
            <a:off x="336395" y="1747536"/>
            <a:ext cx="2346385" cy="5952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WLZ met behandeling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D0F61DED-C2AF-AF58-7510-D2464E8F1433}"/>
              </a:ext>
            </a:extLst>
          </p:cNvPr>
          <p:cNvSpPr/>
          <p:nvPr/>
        </p:nvSpPr>
        <p:spPr>
          <a:xfrm>
            <a:off x="336393" y="6162204"/>
            <a:ext cx="2346384" cy="5952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Respijtzorg</a:t>
            </a:r>
            <a:endParaRPr lang="nl-NL" sz="1200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79BC3B58-936F-F55D-0FB1-B710C1C6CB09}"/>
              </a:ext>
            </a:extLst>
          </p:cNvPr>
          <p:cNvSpPr/>
          <p:nvPr/>
        </p:nvSpPr>
        <p:spPr>
          <a:xfrm>
            <a:off x="5638777" y="6262778"/>
            <a:ext cx="2346384" cy="5952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Respijtzorg</a:t>
            </a:r>
            <a:endParaRPr lang="nl-NL" sz="1200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48E059A-107C-DB13-A7FD-9DA5D8A32911}"/>
              </a:ext>
            </a:extLst>
          </p:cNvPr>
          <p:cNvSpPr txBox="1"/>
          <p:nvPr/>
        </p:nvSpPr>
        <p:spPr>
          <a:xfrm>
            <a:off x="9624060" y="2755983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Tijdelijk gespecialiseerde zorg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35A5835F-184B-C0C9-E2CB-97FF625832E6}"/>
              </a:ext>
            </a:extLst>
          </p:cNvPr>
          <p:cNvSpPr txBox="1"/>
          <p:nvPr/>
        </p:nvSpPr>
        <p:spPr>
          <a:xfrm>
            <a:off x="9433560" y="340612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Revalidatiezorg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21E57F6E-24A7-AEB3-96A3-57FD8D0EA291}"/>
              </a:ext>
            </a:extLst>
          </p:cNvPr>
          <p:cNvSpPr txBox="1"/>
          <p:nvPr/>
        </p:nvSpPr>
        <p:spPr>
          <a:xfrm>
            <a:off x="9601199" y="5366886"/>
            <a:ext cx="208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Kortverblijfzorg </a:t>
            </a:r>
            <a:r>
              <a:rPr lang="nl-NL" dirty="0" err="1"/>
              <a:t>lc</a:t>
            </a:r>
            <a:endParaRPr lang="nl-NL" dirty="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FC79254B-B6D2-70BE-DA87-B854664406A5}"/>
              </a:ext>
            </a:extLst>
          </p:cNvPr>
          <p:cNvSpPr txBox="1"/>
          <p:nvPr/>
        </p:nvSpPr>
        <p:spPr>
          <a:xfrm>
            <a:off x="218395" y="-28720"/>
            <a:ext cx="2638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Indicaties </a:t>
            </a:r>
            <a:r>
              <a:rPr lang="nl-NL" dirty="0" err="1">
                <a:solidFill>
                  <a:srgbClr val="FF0000"/>
                </a:solidFill>
              </a:rPr>
              <a:t>obv</a:t>
            </a:r>
            <a:r>
              <a:rPr lang="nl-NL" dirty="0">
                <a:solidFill>
                  <a:srgbClr val="FF0000"/>
                </a:solidFill>
              </a:rPr>
              <a:t> financiering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446D4009-8BE2-6462-EBF2-836A9BE400B9}"/>
              </a:ext>
            </a:extLst>
          </p:cNvPr>
          <p:cNvSpPr txBox="1"/>
          <p:nvPr/>
        </p:nvSpPr>
        <p:spPr>
          <a:xfrm>
            <a:off x="9601200" y="-28720"/>
            <a:ext cx="178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Leveringsvormen</a:t>
            </a:r>
          </a:p>
        </p:txBody>
      </p:sp>
    </p:spTree>
    <p:extLst>
      <p:ext uri="{BB962C8B-B14F-4D97-AF65-F5344CB8AC3E}">
        <p14:creationId xmlns:p14="http://schemas.microsoft.com/office/powerpoint/2010/main" val="2673493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B18BDF33-BC8D-420C-D5E4-904E4F60001F}"/>
              </a:ext>
            </a:extLst>
          </p:cNvPr>
          <p:cNvSpPr txBox="1"/>
          <p:nvPr/>
        </p:nvSpPr>
        <p:spPr>
          <a:xfrm>
            <a:off x="10693030" y="4863520"/>
            <a:ext cx="1333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Intramuraal </a:t>
            </a:r>
          </a:p>
          <a:p>
            <a:r>
              <a:rPr lang="nl-NL" dirty="0" err="1"/>
              <a:t>Wlz</a:t>
            </a:r>
            <a:r>
              <a:rPr lang="nl-NL" dirty="0"/>
              <a:t> </a:t>
            </a:r>
            <a:r>
              <a:rPr lang="nl-NL" dirty="0" err="1"/>
              <a:t>incl</a:t>
            </a:r>
            <a:r>
              <a:rPr lang="nl-NL" dirty="0"/>
              <a:t> beh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2205EA6D-AAB4-1427-D933-4216209F8703}"/>
              </a:ext>
            </a:extLst>
          </p:cNvPr>
          <p:cNvGrpSpPr/>
          <p:nvPr/>
        </p:nvGrpSpPr>
        <p:grpSpPr>
          <a:xfrm>
            <a:off x="10819383" y="3803737"/>
            <a:ext cx="1086930" cy="957532"/>
            <a:chOff x="759123" y="1492369"/>
            <a:chExt cx="1086930" cy="957532"/>
          </a:xfrm>
        </p:grpSpPr>
        <p:sp>
          <p:nvSpPr>
            <p:cNvPr id="2" name="Pijl: vijfhoek 1">
              <a:extLst>
                <a:ext uri="{FF2B5EF4-FFF2-40B4-BE49-F238E27FC236}">
                  <a16:creationId xmlns:a16="http://schemas.microsoft.com/office/drawing/2014/main" id="{718D398E-9839-0FCE-CF07-B837CB2EB807}"/>
                </a:ext>
              </a:extLst>
            </p:cNvPr>
            <p:cNvSpPr/>
            <p:nvPr/>
          </p:nvSpPr>
          <p:spPr>
            <a:xfrm rot="16200000">
              <a:off x="599535" y="1651957"/>
              <a:ext cx="957532" cy="638356"/>
            </a:xfrm>
            <a:prstGeom prst="homePlat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295095E1-3FD1-D66E-8614-977039769FE6}"/>
                </a:ext>
              </a:extLst>
            </p:cNvPr>
            <p:cNvSpPr/>
            <p:nvPr/>
          </p:nvSpPr>
          <p:spPr>
            <a:xfrm>
              <a:off x="1397480" y="2155801"/>
              <a:ext cx="448573" cy="2941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" name="Graphic 9" descr="Vrouwelijke arts silhouet">
            <a:extLst>
              <a:ext uri="{FF2B5EF4-FFF2-40B4-BE49-F238E27FC236}">
                <a16:creationId xmlns:a16="http://schemas.microsoft.com/office/drawing/2014/main" id="{184B3228-0818-24AB-13BE-10479024A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4087" y="-31189"/>
            <a:ext cx="732131" cy="732131"/>
          </a:xfrm>
          <a:prstGeom prst="rect">
            <a:avLst/>
          </a:prstGeom>
        </p:spPr>
      </p:pic>
      <p:pic>
        <p:nvPicPr>
          <p:cNvPr id="12" name="Graphic 11" descr="Vrouwelijke arts met effen opvulling">
            <a:extLst>
              <a:ext uri="{FF2B5EF4-FFF2-40B4-BE49-F238E27FC236}">
                <a16:creationId xmlns:a16="http://schemas.microsoft.com/office/drawing/2014/main" id="{C75B5EC5-5A3A-B2FC-A4B0-0AB3EA079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9047" y="4057789"/>
            <a:ext cx="914400" cy="914400"/>
          </a:xfrm>
          <a:prstGeom prst="rect">
            <a:avLst/>
          </a:prstGeom>
        </p:spPr>
      </p:pic>
      <p:sp>
        <p:nvSpPr>
          <p:cNvPr id="11" name="Pijl: vijfhoek 10">
            <a:extLst>
              <a:ext uri="{FF2B5EF4-FFF2-40B4-BE49-F238E27FC236}">
                <a16:creationId xmlns:a16="http://schemas.microsoft.com/office/drawing/2014/main" id="{C7FA3532-9548-FBF1-6853-B2D5F7A9A79B}"/>
              </a:ext>
            </a:extLst>
          </p:cNvPr>
          <p:cNvSpPr/>
          <p:nvPr/>
        </p:nvSpPr>
        <p:spPr>
          <a:xfrm rot="16200000">
            <a:off x="250235" y="2317760"/>
            <a:ext cx="707368" cy="638359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22E8509-5137-03CE-4001-47925268DCAA}"/>
              </a:ext>
            </a:extLst>
          </p:cNvPr>
          <p:cNvSpPr txBox="1"/>
          <p:nvPr/>
        </p:nvSpPr>
        <p:spPr>
          <a:xfrm>
            <a:off x="53783" y="2996768"/>
            <a:ext cx="1500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Thuiswonend </a:t>
            </a:r>
          </a:p>
          <a:p>
            <a:r>
              <a:rPr lang="nl-NL" dirty="0"/>
              <a:t>(met </a:t>
            </a:r>
            <a:r>
              <a:rPr lang="nl-NL" dirty="0" err="1"/>
              <a:t>Wlz</a:t>
            </a:r>
            <a:r>
              <a:rPr lang="nl-NL" dirty="0"/>
              <a:t>)</a:t>
            </a: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E10F332-6153-C7DE-09C8-F78A04A2D717}"/>
              </a:ext>
            </a:extLst>
          </p:cNvPr>
          <p:cNvGrpSpPr/>
          <p:nvPr/>
        </p:nvGrpSpPr>
        <p:grpSpPr>
          <a:xfrm>
            <a:off x="3748624" y="2900050"/>
            <a:ext cx="1927594" cy="1740711"/>
            <a:chOff x="6792115" y="327069"/>
            <a:chExt cx="1927594" cy="1740711"/>
          </a:xfrm>
        </p:grpSpPr>
        <p:sp>
          <p:nvSpPr>
            <p:cNvPr id="37" name="Pijl: vijfhoek 36">
              <a:extLst>
                <a:ext uri="{FF2B5EF4-FFF2-40B4-BE49-F238E27FC236}">
                  <a16:creationId xmlns:a16="http://schemas.microsoft.com/office/drawing/2014/main" id="{26B612B8-FD45-86E9-8568-737973B091DF}"/>
                </a:ext>
              </a:extLst>
            </p:cNvPr>
            <p:cNvSpPr/>
            <p:nvPr/>
          </p:nvSpPr>
          <p:spPr>
            <a:xfrm rot="16200000">
              <a:off x="7269059" y="407232"/>
              <a:ext cx="798681" cy="638356"/>
            </a:xfrm>
            <a:prstGeom prst="homePlat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6909BF3E-5FF2-0484-B21F-016F51BDC389}"/>
                </a:ext>
              </a:extLst>
            </p:cNvPr>
            <p:cNvSpPr/>
            <p:nvPr/>
          </p:nvSpPr>
          <p:spPr>
            <a:xfrm>
              <a:off x="7987897" y="668551"/>
              <a:ext cx="448573" cy="451536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30385628-C3C6-4BC3-0F1F-C10763EB67F2}"/>
                </a:ext>
              </a:extLst>
            </p:cNvPr>
            <p:cNvSpPr txBox="1"/>
            <p:nvPr/>
          </p:nvSpPr>
          <p:spPr>
            <a:xfrm>
              <a:off x="6792115" y="1144450"/>
              <a:ext cx="19275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Tijdelijke gespecialiseerde zorg</a:t>
              </a:r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EC164D03-B4A0-DE6E-338F-BF867F040D45}"/>
              </a:ext>
            </a:extLst>
          </p:cNvPr>
          <p:cNvGrpSpPr/>
          <p:nvPr/>
        </p:nvGrpSpPr>
        <p:grpSpPr>
          <a:xfrm>
            <a:off x="1372617" y="4917831"/>
            <a:ext cx="1483745" cy="1006005"/>
            <a:chOff x="4842781" y="1979810"/>
            <a:chExt cx="1483745" cy="1006005"/>
          </a:xfrm>
        </p:grpSpPr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0461D6CF-A90D-1A1F-E676-6021D6C27BCE}"/>
                </a:ext>
              </a:extLst>
            </p:cNvPr>
            <p:cNvSpPr/>
            <p:nvPr/>
          </p:nvSpPr>
          <p:spPr>
            <a:xfrm>
              <a:off x="5291354" y="1979810"/>
              <a:ext cx="1035172" cy="63469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AC4B390F-4200-5BAC-C14D-46DB157924B0}"/>
                </a:ext>
              </a:extLst>
            </p:cNvPr>
            <p:cNvSpPr/>
            <p:nvPr/>
          </p:nvSpPr>
          <p:spPr>
            <a:xfrm>
              <a:off x="4842781" y="2162967"/>
              <a:ext cx="448573" cy="45153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CAAF67F5-4776-4A86-D85E-8865A2141267}"/>
                </a:ext>
              </a:extLst>
            </p:cNvPr>
            <p:cNvSpPr txBox="1"/>
            <p:nvPr/>
          </p:nvSpPr>
          <p:spPr>
            <a:xfrm>
              <a:off x="5030681" y="2616483"/>
              <a:ext cx="1180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Ziekenhuis</a:t>
              </a:r>
            </a:p>
          </p:txBody>
        </p:sp>
      </p:grpSp>
      <p:cxnSp>
        <p:nvCxnSpPr>
          <p:cNvPr id="57" name="Verbindingslijn: gebogen 56">
            <a:extLst>
              <a:ext uri="{FF2B5EF4-FFF2-40B4-BE49-F238E27FC236}">
                <a16:creationId xmlns:a16="http://schemas.microsoft.com/office/drawing/2014/main" id="{B6C59F68-E393-D42B-1B21-5F7AB58EB171}"/>
              </a:ext>
            </a:extLst>
          </p:cNvPr>
          <p:cNvCxnSpPr>
            <a:cxnSpLocks/>
            <a:stCxn id="11" idx="2"/>
            <a:endCxn id="37" idx="0"/>
          </p:cNvCxnSpPr>
          <p:nvPr/>
        </p:nvCxnSpPr>
        <p:spPr>
          <a:xfrm>
            <a:off x="923099" y="2796530"/>
            <a:ext cx="3382632" cy="6624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kstvak 60">
            <a:extLst>
              <a:ext uri="{FF2B5EF4-FFF2-40B4-BE49-F238E27FC236}">
                <a16:creationId xmlns:a16="http://schemas.microsoft.com/office/drawing/2014/main" id="{5749435E-BE78-6554-FD25-E9B34B546C3D}"/>
              </a:ext>
            </a:extLst>
          </p:cNvPr>
          <p:cNvSpPr txBox="1"/>
          <p:nvPr/>
        </p:nvSpPr>
        <p:spPr>
          <a:xfrm>
            <a:off x="2919707" y="3089389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Crisis</a:t>
            </a:r>
          </a:p>
        </p:txBody>
      </p:sp>
      <p:cxnSp>
        <p:nvCxnSpPr>
          <p:cNvPr id="72" name="Verbindingslijn: gebogen 71">
            <a:extLst>
              <a:ext uri="{FF2B5EF4-FFF2-40B4-BE49-F238E27FC236}">
                <a16:creationId xmlns:a16="http://schemas.microsoft.com/office/drawing/2014/main" id="{411723C8-3923-799D-24A9-A6710B507527}"/>
              </a:ext>
            </a:extLst>
          </p:cNvPr>
          <p:cNvCxnSpPr>
            <a:cxnSpLocks/>
            <a:stCxn id="42" idx="3"/>
            <a:endCxn id="37" idx="0"/>
          </p:cNvCxnSpPr>
          <p:nvPr/>
        </p:nvCxnSpPr>
        <p:spPr>
          <a:xfrm flipV="1">
            <a:off x="2856362" y="3458980"/>
            <a:ext cx="1449369" cy="177619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ep 5">
            <a:extLst>
              <a:ext uri="{FF2B5EF4-FFF2-40B4-BE49-F238E27FC236}">
                <a16:creationId xmlns:a16="http://schemas.microsoft.com/office/drawing/2014/main" id="{4F931958-75BE-E87B-CDCE-A59AEAE87312}"/>
              </a:ext>
            </a:extLst>
          </p:cNvPr>
          <p:cNvGrpSpPr/>
          <p:nvPr/>
        </p:nvGrpSpPr>
        <p:grpSpPr>
          <a:xfrm>
            <a:off x="4203260" y="4941553"/>
            <a:ext cx="1212704" cy="1185108"/>
            <a:chOff x="7278503" y="327069"/>
            <a:chExt cx="1212704" cy="1185108"/>
          </a:xfrm>
        </p:grpSpPr>
        <p:sp>
          <p:nvSpPr>
            <p:cNvPr id="15" name="Pijl: vijfhoek 14">
              <a:extLst>
                <a:ext uri="{FF2B5EF4-FFF2-40B4-BE49-F238E27FC236}">
                  <a16:creationId xmlns:a16="http://schemas.microsoft.com/office/drawing/2014/main" id="{E01A7E33-790E-E568-63D6-566AF074D505}"/>
                </a:ext>
              </a:extLst>
            </p:cNvPr>
            <p:cNvSpPr/>
            <p:nvPr/>
          </p:nvSpPr>
          <p:spPr>
            <a:xfrm rot="16200000">
              <a:off x="7269059" y="407232"/>
              <a:ext cx="798681" cy="638356"/>
            </a:xfrm>
            <a:prstGeom prst="homePlat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3E84D4BC-749D-84DA-BC67-F683619E1464}"/>
                </a:ext>
              </a:extLst>
            </p:cNvPr>
            <p:cNvSpPr/>
            <p:nvPr/>
          </p:nvSpPr>
          <p:spPr>
            <a:xfrm>
              <a:off x="7987897" y="668551"/>
              <a:ext cx="448573" cy="45153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7D298296-6A4F-1301-0B4B-3B0EF9ED5DFB}"/>
                </a:ext>
              </a:extLst>
            </p:cNvPr>
            <p:cNvSpPr txBox="1"/>
            <p:nvPr/>
          </p:nvSpPr>
          <p:spPr>
            <a:xfrm>
              <a:off x="7278503" y="1142845"/>
              <a:ext cx="1212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l-NL" dirty="0"/>
                <a:t>Revalidatie</a:t>
              </a:r>
            </a:p>
          </p:txBody>
        </p:sp>
      </p:grpSp>
      <p:sp>
        <p:nvSpPr>
          <p:cNvPr id="23" name="Rechthoek 22">
            <a:extLst>
              <a:ext uri="{FF2B5EF4-FFF2-40B4-BE49-F238E27FC236}">
                <a16:creationId xmlns:a16="http://schemas.microsoft.com/office/drawing/2014/main" id="{0BCA186C-4F7D-4AA6-3F4D-6BDA6F71A851}"/>
              </a:ext>
            </a:extLst>
          </p:cNvPr>
          <p:cNvSpPr/>
          <p:nvPr/>
        </p:nvSpPr>
        <p:spPr>
          <a:xfrm>
            <a:off x="5945609" y="5122430"/>
            <a:ext cx="1343399" cy="36933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Triage en Verblijf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09D08B71-4EB3-7257-1EE9-B3FDBF95DCB1}"/>
              </a:ext>
            </a:extLst>
          </p:cNvPr>
          <p:cNvSpPr/>
          <p:nvPr/>
        </p:nvSpPr>
        <p:spPr>
          <a:xfrm>
            <a:off x="5922410" y="5620434"/>
            <a:ext cx="3443429" cy="36933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GRZ</a:t>
            </a:r>
            <a:endParaRPr lang="nl-NL" dirty="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C4C764D5-07B4-B366-FE50-3A52A9990063}"/>
              </a:ext>
            </a:extLst>
          </p:cNvPr>
          <p:cNvSpPr/>
          <p:nvPr/>
        </p:nvSpPr>
        <p:spPr>
          <a:xfrm>
            <a:off x="7289008" y="5122429"/>
            <a:ext cx="2076831" cy="3693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WLZ9B</a:t>
            </a:r>
          </a:p>
        </p:txBody>
      </p:sp>
      <p:sp>
        <p:nvSpPr>
          <p:cNvPr id="27" name="Pijl: vijfhoek 26">
            <a:extLst>
              <a:ext uri="{FF2B5EF4-FFF2-40B4-BE49-F238E27FC236}">
                <a16:creationId xmlns:a16="http://schemas.microsoft.com/office/drawing/2014/main" id="{FB2690CE-F03D-2D74-FF42-66CCC7AFCABD}"/>
              </a:ext>
            </a:extLst>
          </p:cNvPr>
          <p:cNvSpPr/>
          <p:nvPr/>
        </p:nvSpPr>
        <p:spPr>
          <a:xfrm rot="16200000">
            <a:off x="11111635" y="1227468"/>
            <a:ext cx="707368" cy="638359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CD2AE3A4-8190-5F73-CBEC-8FE971E6236B}"/>
              </a:ext>
            </a:extLst>
          </p:cNvPr>
          <p:cNvSpPr/>
          <p:nvPr/>
        </p:nvSpPr>
        <p:spPr>
          <a:xfrm>
            <a:off x="5932963" y="3842569"/>
            <a:ext cx="1325190" cy="3693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WLZ crisis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08C16899-93C4-0D1C-E584-AAFDC2F4085B}"/>
              </a:ext>
            </a:extLst>
          </p:cNvPr>
          <p:cNvSpPr/>
          <p:nvPr/>
        </p:nvSpPr>
        <p:spPr>
          <a:xfrm>
            <a:off x="7230520" y="2990624"/>
            <a:ext cx="2076832" cy="369333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Logeren binnen de WLZ</a:t>
            </a: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F7880121-6F0C-7CD2-E174-95683B5552A7}"/>
              </a:ext>
            </a:extLst>
          </p:cNvPr>
          <p:cNvSpPr/>
          <p:nvPr/>
        </p:nvSpPr>
        <p:spPr>
          <a:xfrm>
            <a:off x="5922410" y="2990624"/>
            <a:ext cx="1338223" cy="37499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Triage en Verblijf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37BCCB00-7001-8E26-EF47-383F60EBC8D1}"/>
              </a:ext>
            </a:extLst>
          </p:cNvPr>
          <p:cNvSpPr/>
          <p:nvPr/>
        </p:nvSpPr>
        <p:spPr>
          <a:xfrm>
            <a:off x="5922410" y="3427917"/>
            <a:ext cx="1348390" cy="36933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Triage en Verblijf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95683B5F-10C7-7808-BA00-F37AC113536A}"/>
              </a:ext>
            </a:extLst>
          </p:cNvPr>
          <p:cNvSpPr/>
          <p:nvPr/>
        </p:nvSpPr>
        <p:spPr>
          <a:xfrm>
            <a:off x="7258152" y="3427916"/>
            <a:ext cx="2076832" cy="3693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WLZ met behandeling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029C9B9C-1D51-456A-5ED7-0B3EBC1FC376}"/>
              </a:ext>
            </a:extLst>
          </p:cNvPr>
          <p:cNvSpPr/>
          <p:nvPr/>
        </p:nvSpPr>
        <p:spPr>
          <a:xfrm>
            <a:off x="7245068" y="3837880"/>
            <a:ext cx="2076832" cy="3693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WLZ met behandeling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7D76A377-53D7-991B-9270-C99AF8C238A7}"/>
              </a:ext>
            </a:extLst>
          </p:cNvPr>
          <p:cNvGrpSpPr/>
          <p:nvPr/>
        </p:nvGrpSpPr>
        <p:grpSpPr>
          <a:xfrm>
            <a:off x="3748624" y="585637"/>
            <a:ext cx="2308068" cy="1463712"/>
            <a:chOff x="6792115" y="327069"/>
            <a:chExt cx="2308068" cy="1463712"/>
          </a:xfrm>
        </p:grpSpPr>
        <p:sp>
          <p:nvSpPr>
            <p:cNvPr id="36" name="Pijl: vijfhoek 35">
              <a:extLst>
                <a:ext uri="{FF2B5EF4-FFF2-40B4-BE49-F238E27FC236}">
                  <a16:creationId xmlns:a16="http://schemas.microsoft.com/office/drawing/2014/main" id="{BD5A6906-E1F1-8A3E-76D6-83624F7B5CB0}"/>
                </a:ext>
              </a:extLst>
            </p:cNvPr>
            <p:cNvSpPr/>
            <p:nvPr/>
          </p:nvSpPr>
          <p:spPr>
            <a:xfrm rot="16200000">
              <a:off x="7269059" y="407232"/>
              <a:ext cx="798681" cy="638356"/>
            </a:xfrm>
            <a:prstGeom prst="homePlat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E420A50F-27FC-E4A3-23B9-2C414B74ABFC}"/>
                </a:ext>
              </a:extLst>
            </p:cNvPr>
            <p:cNvSpPr/>
            <p:nvPr/>
          </p:nvSpPr>
          <p:spPr>
            <a:xfrm>
              <a:off x="7987897" y="668551"/>
              <a:ext cx="448573" cy="45153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F5C42ADA-CF56-70B9-FB63-9A128ABEB19D}"/>
                </a:ext>
              </a:extLst>
            </p:cNvPr>
            <p:cNvSpPr txBox="1"/>
            <p:nvPr/>
          </p:nvSpPr>
          <p:spPr>
            <a:xfrm>
              <a:off x="6792115" y="1144450"/>
              <a:ext cx="2308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Tijdelijke zorg locatie </a:t>
              </a:r>
            </a:p>
            <a:p>
              <a:r>
                <a:rPr lang="nl-NL" dirty="0"/>
                <a:t>                 laag complex</a:t>
              </a:r>
            </a:p>
          </p:txBody>
        </p:sp>
      </p:grpSp>
      <p:sp>
        <p:nvSpPr>
          <p:cNvPr id="46" name="Rechthoek 45">
            <a:extLst>
              <a:ext uri="{FF2B5EF4-FFF2-40B4-BE49-F238E27FC236}">
                <a16:creationId xmlns:a16="http://schemas.microsoft.com/office/drawing/2014/main" id="{C9E2A21E-21FE-2AEA-D6BF-63272C760718}"/>
              </a:ext>
            </a:extLst>
          </p:cNvPr>
          <p:cNvSpPr/>
          <p:nvPr/>
        </p:nvSpPr>
        <p:spPr>
          <a:xfrm>
            <a:off x="5869804" y="1298185"/>
            <a:ext cx="2264212" cy="3632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ELV Laag</a:t>
            </a: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0DE7ACA1-0704-99EE-3A95-81D91A48F7A2}"/>
              </a:ext>
            </a:extLst>
          </p:cNvPr>
          <p:cNvSpPr/>
          <p:nvPr/>
        </p:nvSpPr>
        <p:spPr>
          <a:xfrm>
            <a:off x="5869804" y="868233"/>
            <a:ext cx="2264212" cy="363245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Logeren binnen de WLZ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8C3DA8D7-4BEF-0078-8984-844A836FB944}"/>
              </a:ext>
            </a:extLst>
          </p:cNvPr>
          <p:cNvSpPr txBox="1"/>
          <p:nvPr/>
        </p:nvSpPr>
        <p:spPr>
          <a:xfrm>
            <a:off x="10818570" y="1869131"/>
            <a:ext cx="1263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Thuis of </a:t>
            </a:r>
          </a:p>
          <a:p>
            <a:r>
              <a:rPr lang="nl-NL" dirty="0" err="1"/>
              <a:t>Wlz</a:t>
            </a:r>
            <a:r>
              <a:rPr lang="nl-NL" dirty="0"/>
              <a:t> </a:t>
            </a:r>
            <a:r>
              <a:rPr lang="nl-NL" dirty="0" err="1"/>
              <a:t>exl</a:t>
            </a:r>
            <a:r>
              <a:rPr lang="nl-NL" dirty="0"/>
              <a:t> beh</a:t>
            </a:r>
          </a:p>
        </p:txBody>
      </p:sp>
      <p:cxnSp>
        <p:nvCxnSpPr>
          <p:cNvPr id="54" name="Verbindingslijn: gebogen 53">
            <a:extLst>
              <a:ext uri="{FF2B5EF4-FFF2-40B4-BE49-F238E27FC236}">
                <a16:creationId xmlns:a16="http://schemas.microsoft.com/office/drawing/2014/main" id="{942AB013-C89F-5FB9-F7A4-671122274CCF}"/>
              </a:ext>
            </a:extLst>
          </p:cNvPr>
          <p:cNvCxnSpPr>
            <a:cxnSpLocks/>
            <a:stCxn id="42" idx="3"/>
            <a:endCxn id="15" idx="0"/>
          </p:cNvCxnSpPr>
          <p:nvPr/>
        </p:nvCxnSpPr>
        <p:spPr>
          <a:xfrm>
            <a:off x="2856362" y="5235178"/>
            <a:ext cx="1417617" cy="26530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Verbindingslijn: gebogen 62">
            <a:extLst>
              <a:ext uri="{FF2B5EF4-FFF2-40B4-BE49-F238E27FC236}">
                <a16:creationId xmlns:a16="http://schemas.microsoft.com/office/drawing/2014/main" id="{D4C8153E-D702-78B7-D6BA-56A6E961463B}"/>
              </a:ext>
            </a:extLst>
          </p:cNvPr>
          <p:cNvCxnSpPr>
            <a:cxnSpLocks/>
            <a:endCxn id="36" idx="0"/>
          </p:cNvCxnSpPr>
          <p:nvPr/>
        </p:nvCxnSpPr>
        <p:spPr>
          <a:xfrm flipV="1">
            <a:off x="923099" y="1144567"/>
            <a:ext cx="3382632" cy="151371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hthoek 66">
            <a:extLst>
              <a:ext uri="{FF2B5EF4-FFF2-40B4-BE49-F238E27FC236}">
                <a16:creationId xmlns:a16="http://schemas.microsoft.com/office/drawing/2014/main" id="{089D4F93-C84B-D01A-42A9-BFDB02A1DE2F}"/>
              </a:ext>
            </a:extLst>
          </p:cNvPr>
          <p:cNvSpPr/>
          <p:nvPr/>
        </p:nvSpPr>
        <p:spPr>
          <a:xfrm>
            <a:off x="5863345" y="459436"/>
            <a:ext cx="2264212" cy="3632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Respijtzorg logeren</a:t>
            </a:r>
          </a:p>
        </p:txBody>
      </p:sp>
      <p:cxnSp>
        <p:nvCxnSpPr>
          <p:cNvPr id="77" name="Verbindingslijn: gebogen 76">
            <a:extLst>
              <a:ext uri="{FF2B5EF4-FFF2-40B4-BE49-F238E27FC236}">
                <a16:creationId xmlns:a16="http://schemas.microsoft.com/office/drawing/2014/main" id="{10D4461F-5480-CDE3-078B-0E4789C86662}"/>
              </a:ext>
            </a:extLst>
          </p:cNvPr>
          <p:cNvCxnSpPr>
            <a:cxnSpLocks/>
            <a:stCxn id="24" idx="3"/>
            <a:endCxn id="27" idx="0"/>
          </p:cNvCxnSpPr>
          <p:nvPr/>
        </p:nvCxnSpPr>
        <p:spPr>
          <a:xfrm flipV="1">
            <a:off x="9365839" y="1706238"/>
            <a:ext cx="1780301" cy="409886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0" name="Verbindingslijn: gebogen 79">
            <a:extLst>
              <a:ext uri="{FF2B5EF4-FFF2-40B4-BE49-F238E27FC236}">
                <a16:creationId xmlns:a16="http://schemas.microsoft.com/office/drawing/2014/main" id="{CC4FBC78-9029-ADFA-B798-B2A52A61D861}"/>
              </a:ext>
            </a:extLst>
          </p:cNvPr>
          <p:cNvCxnSpPr>
            <a:cxnSpLocks/>
            <a:stCxn id="25" idx="3"/>
            <a:endCxn id="2" idx="0"/>
          </p:cNvCxnSpPr>
          <p:nvPr/>
        </p:nvCxnSpPr>
        <p:spPr>
          <a:xfrm flipV="1">
            <a:off x="9365839" y="4442092"/>
            <a:ext cx="1453544" cy="86500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Verbindingslijn: gebogen 82">
            <a:extLst>
              <a:ext uri="{FF2B5EF4-FFF2-40B4-BE49-F238E27FC236}">
                <a16:creationId xmlns:a16="http://schemas.microsoft.com/office/drawing/2014/main" id="{B15C465F-4F37-4959-74EC-9404CAF7CE69}"/>
              </a:ext>
            </a:extLst>
          </p:cNvPr>
          <p:cNvCxnSpPr>
            <a:cxnSpLocks/>
          </p:cNvCxnSpPr>
          <p:nvPr/>
        </p:nvCxnSpPr>
        <p:spPr>
          <a:xfrm flipV="1">
            <a:off x="9321900" y="4054822"/>
            <a:ext cx="1446045" cy="255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Verbindingslijn: gebogen 92">
            <a:extLst>
              <a:ext uri="{FF2B5EF4-FFF2-40B4-BE49-F238E27FC236}">
                <a16:creationId xmlns:a16="http://schemas.microsoft.com/office/drawing/2014/main" id="{197D1A01-DCA8-A0F9-C290-EC361F520F5D}"/>
              </a:ext>
            </a:extLst>
          </p:cNvPr>
          <p:cNvCxnSpPr>
            <a:cxnSpLocks/>
          </p:cNvCxnSpPr>
          <p:nvPr/>
        </p:nvCxnSpPr>
        <p:spPr>
          <a:xfrm flipV="1">
            <a:off x="9293917" y="1631474"/>
            <a:ext cx="1677608" cy="153886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5" name="Verbindingslijn: gebogen 94">
            <a:extLst>
              <a:ext uri="{FF2B5EF4-FFF2-40B4-BE49-F238E27FC236}">
                <a16:creationId xmlns:a16="http://schemas.microsoft.com/office/drawing/2014/main" id="{88C63ADC-2A0F-840F-C97A-F1F24D3BD274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9305043" y="1792654"/>
            <a:ext cx="1731083" cy="950334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9" name="Verbindingslijn: gebogen 98">
            <a:extLst>
              <a:ext uri="{FF2B5EF4-FFF2-40B4-BE49-F238E27FC236}">
                <a16:creationId xmlns:a16="http://schemas.microsoft.com/office/drawing/2014/main" id="{D81BF1C0-3268-DCBC-1A48-9D19FB0FE168}"/>
              </a:ext>
            </a:extLst>
          </p:cNvPr>
          <p:cNvCxnSpPr>
            <a:cxnSpLocks/>
          </p:cNvCxnSpPr>
          <p:nvPr/>
        </p:nvCxnSpPr>
        <p:spPr>
          <a:xfrm flipV="1">
            <a:off x="8117305" y="1500052"/>
            <a:ext cx="2923811" cy="5403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Verbindingslijn: gebogen 101">
            <a:extLst>
              <a:ext uri="{FF2B5EF4-FFF2-40B4-BE49-F238E27FC236}">
                <a16:creationId xmlns:a16="http://schemas.microsoft.com/office/drawing/2014/main" id="{54544438-CD4F-1BDF-29A7-1EDE4AE4609E}"/>
              </a:ext>
            </a:extLst>
          </p:cNvPr>
          <p:cNvCxnSpPr>
            <a:cxnSpLocks/>
          </p:cNvCxnSpPr>
          <p:nvPr/>
        </p:nvCxnSpPr>
        <p:spPr>
          <a:xfrm>
            <a:off x="8089442" y="1054228"/>
            <a:ext cx="3097631" cy="26154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3" name="Rechthoek 112">
            <a:extLst>
              <a:ext uri="{FF2B5EF4-FFF2-40B4-BE49-F238E27FC236}">
                <a16:creationId xmlns:a16="http://schemas.microsoft.com/office/drawing/2014/main" id="{48891506-8D3D-7108-4D52-606BC2325A47}"/>
              </a:ext>
            </a:extLst>
          </p:cNvPr>
          <p:cNvSpPr/>
          <p:nvPr/>
        </p:nvSpPr>
        <p:spPr>
          <a:xfrm>
            <a:off x="5927064" y="2272343"/>
            <a:ext cx="3366853" cy="369333"/>
          </a:xfrm>
          <a:prstGeom prst="rect">
            <a:avLst/>
          </a:prstGeom>
          <a:ln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/>
              <a:t>GRZ</a:t>
            </a:r>
            <a:endParaRPr lang="nl-NL" dirty="0"/>
          </a:p>
        </p:txBody>
      </p:sp>
      <p:cxnSp>
        <p:nvCxnSpPr>
          <p:cNvPr id="114" name="Verbindingslijn: gebogen 113">
            <a:extLst>
              <a:ext uri="{FF2B5EF4-FFF2-40B4-BE49-F238E27FC236}">
                <a16:creationId xmlns:a16="http://schemas.microsoft.com/office/drawing/2014/main" id="{F4047AB7-4DD9-D911-3046-65B48195ED2A}"/>
              </a:ext>
            </a:extLst>
          </p:cNvPr>
          <p:cNvCxnSpPr>
            <a:cxnSpLocks/>
            <a:stCxn id="113" idx="3"/>
          </p:cNvCxnSpPr>
          <p:nvPr/>
        </p:nvCxnSpPr>
        <p:spPr>
          <a:xfrm flipV="1">
            <a:off x="9293917" y="2007424"/>
            <a:ext cx="1574552" cy="44958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5" name="Verbindingslijn: gebogen 124">
            <a:extLst>
              <a:ext uri="{FF2B5EF4-FFF2-40B4-BE49-F238E27FC236}">
                <a16:creationId xmlns:a16="http://schemas.microsoft.com/office/drawing/2014/main" id="{022C1579-7972-2E0A-74D6-6B7E3B4AB040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9334984" y="3612583"/>
            <a:ext cx="1337655" cy="58510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hoek 27">
            <a:extLst>
              <a:ext uri="{FF2B5EF4-FFF2-40B4-BE49-F238E27FC236}">
                <a16:creationId xmlns:a16="http://schemas.microsoft.com/office/drawing/2014/main" id="{750E75D6-2945-78DD-DE4F-064EC2814469}"/>
              </a:ext>
            </a:extLst>
          </p:cNvPr>
          <p:cNvSpPr/>
          <p:nvPr/>
        </p:nvSpPr>
        <p:spPr>
          <a:xfrm>
            <a:off x="5922411" y="2558321"/>
            <a:ext cx="3382632" cy="3693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ELV Hoog</a:t>
            </a:r>
          </a:p>
        </p:txBody>
      </p:sp>
      <p:sp>
        <p:nvSpPr>
          <p:cNvPr id="135" name="Tekstvak 134">
            <a:extLst>
              <a:ext uri="{FF2B5EF4-FFF2-40B4-BE49-F238E27FC236}">
                <a16:creationId xmlns:a16="http://schemas.microsoft.com/office/drawing/2014/main" id="{786CF45A-0F73-EDF3-2DD7-ADCA94B26037}"/>
              </a:ext>
            </a:extLst>
          </p:cNvPr>
          <p:cNvSpPr txBox="1"/>
          <p:nvPr/>
        </p:nvSpPr>
        <p:spPr>
          <a:xfrm>
            <a:off x="5109616" y="571416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HA</a:t>
            </a:r>
            <a:endParaRPr lang="nl-NL" dirty="0"/>
          </a:p>
        </p:txBody>
      </p:sp>
      <p:sp>
        <p:nvSpPr>
          <p:cNvPr id="136" name="Tekstvak 135">
            <a:extLst>
              <a:ext uri="{FF2B5EF4-FFF2-40B4-BE49-F238E27FC236}">
                <a16:creationId xmlns:a16="http://schemas.microsoft.com/office/drawing/2014/main" id="{626DAF79-D641-1BFE-E8C1-2E761400AF73}"/>
              </a:ext>
            </a:extLst>
          </p:cNvPr>
          <p:cNvSpPr txBox="1"/>
          <p:nvPr/>
        </p:nvSpPr>
        <p:spPr>
          <a:xfrm>
            <a:off x="5370536" y="4917831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SO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7942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8FD92D5-90A7-0216-2BE4-DA30BD797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9" y="0"/>
            <a:ext cx="11481707" cy="668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12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7CFCF167-4F70-9CE2-48C6-756DDEA56F81}"/>
              </a:ext>
            </a:extLst>
          </p:cNvPr>
          <p:cNvGrpSpPr/>
          <p:nvPr/>
        </p:nvGrpSpPr>
        <p:grpSpPr>
          <a:xfrm>
            <a:off x="3550217" y="2365213"/>
            <a:ext cx="2138278" cy="1463712"/>
            <a:chOff x="6792115" y="327069"/>
            <a:chExt cx="2138278" cy="1463712"/>
          </a:xfrm>
        </p:grpSpPr>
        <p:sp>
          <p:nvSpPr>
            <p:cNvPr id="3" name="Pijl: vijfhoek 2">
              <a:extLst>
                <a:ext uri="{FF2B5EF4-FFF2-40B4-BE49-F238E27FC236}">
                  <a16:creationId xmlns:a16="http://schemas.microsoft.com/office/drawing/2014/main" id="{C43ADAE6-ABC8-4C00-0901-474E13DBD94A}"/>
                </a:ext>
              </a:extLst>
            </p:cNvPr>
            <p:cNvSpPr/>
            <p:nvPr/>
          </p:nvSpPr>
          <p:spPr>
            <a:xfrm rot="16200000">
              <a:off x="7269059" y="407232"/>
              <a:ext cx="798681" cy="638356"/>
            </a:xfrm>
            <a:prstGeom prst="homePlat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FAB4A753-7B00-5A10-88B0-49DE029033C9}"/>
                </a:ext>
              </a:extLst>
            </p:cNvPr>
            <p:cNvSpPr/>
            <p:nvPr/>
          </p:nvSpPr>
          <p:spPr>
            <a:xfrm>
              <a:off x="7987578" y="674215"/>
              <a:ext cx="448573" cy="451536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FFB9CF10-31D8-E76D-AA04-6C4C5AC2438D}"/>
                </a:ext>
              </a:extLst>
            </p:cNvPr>
            <p:cNvSpPr txBox="1"/>
            <p:nvPr/>
          </p:nvSpPr>
          <p:spPr>
            <a:xfrm>
              <a:off x="6792115" y="1144450"/>
              <a:ext cx="21382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Tijdelijke zorg locatie</a:t>
              </a:r>
            </a:p>
            <a:p>
              <a:r>
                <a:rPr lang="nl-NL" dirty="0"/>
                <a:t>                 HC</a:t>
              </a:r>
            </a:p>
          </p:txBody>
        </p:sp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A941E6BF-C106-E86F-91A6-470660E03164}"/>
              </a:ext>
            </a:extLst>
          </p:cNvPr>
          <p:cNvGrpSpPr/>
          <p:nvPr/>
        </p:nvGrpSpPr>
        <p:grpSpPr>
          <a:xfrm>
            <a:off x="1195761" y="4345349"/>
            <a:ext cx="1632755" cy="1006004"/>
            <a:chOff x="4817887" y="1979810"/>
            <a:chExt cx="1632755" cy="1006004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B9DE4EEF-9181-ADB1-DF35-61F4F2B0CCC4}"/>
                </a:ext>
              </a:extLst>
            </p:cNvPr>
            <p:cNvSpPr/>
            <p:nvPr/>
          </p:nvSpPr>
          <p:spPr>
            <a:xfrm>
              <a:off x="5291354" y="1979810"/>
              <a:ext cx="1035172" cy="63469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AC313000-1B61-9A0D-89DE-0CF0F4414D4B}"/>
                </a:ext>
              </a:extLst>
            </p:cNvPr>
            <p:cNvSpPr/>
            <p:nvPr/>
          </p:nvSpPr>
          <p:spPr>
            <a:xfrm>
              <a:off x="4842781" y="2162967"/>
              <a:ext cx="448573" cy="45153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762F32A8-1E2A-8983-8EB4-FE17FFB46EC5}"/>
                </a:ext>
              </a:extLst>
            </p:cNvPr>
            <p:cNvSpPr txBox="1"/>
            <p:nvPr/>
          </p:nvSpPr>
          <p:spPr>
            <a:xfrm>
              <a:off x="4817887" y="2616482"/>
              <a:ext cx="1632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Ziekenhuis/SEH</a:t>
              </a:r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E2E096C6-1BBC-0E7E-1C8B-37F300790A4C}"/>
              </a:ext>
            </a:extLst>
          </p:cNvPr>
          <p:cNvGrpSpPr/>
          <p:nvPr/>
        </p:nvGrpSpPr>
        <p:grpSpPr>
          <a:xfrm>
            <a:off x="9486519" y="254485"/>
            <a:ext cx="1212704" cy="1188032"/>
            <a:chOff x="7278503" y="324145"/>
            <a:chExt cx="1212704" cy="1188032"/>
          </a:xfrm>
        </p:grpSpPr>
        <p:sp>
          <p:nvSpPr>
            <p:cNvPr id="12" name="Pijl: vijfhoek 11">
              <a:extLst>
                <a:ext uri="{FF2B5EF4-FFF2-40B4-BE49-F238E27FC236}">
                  <a16:creationId xmlns:a16="http://schemas.microsoft.com/office/drawing/2014/main" id="{DB8ABD79-A7AC-7977-E8AD-FE760772AE38}"/>
                </a:ext>
              </a:extLst>
            </p:cNvPr>
            <p:cNvSpPr/>
            <p:nvPr/>
          </p:nvSpPr>
          <p:spPr>
            <a:xfrm rot="16200000">
              <a:off x="7269059" y="404308"/>
              <a:ext cx="798681" cy="638356"/>
            </a:xfrm>
            <a:prstGeom prst="homePlat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76F10818-7E2B-B3E1-43FB-12A3DDC3808D}"/>
                </a:ext>
              </a:extLst>
            </p:cNvPr>
            <p:cNvSpPr/>
            <p:nvPr/>
          </p:nvSpPr>
          <p:spPr>
            <a:xfrm>
              <a:off x="7987897" y="668550"/>
              <a:ext cx="448573" cy="46234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CDE1DB36-BACC-72C6-38B5-6011F5DB6C4B}"/>
                </a:ext>
              </a:extLst>
            </p:cNvPr>
            <p:cNvSpPr txBox="1"/>
            <p:nvPr/>
          </p:nvSpPr>
          <p:spPr>
            <a:xfrm>
              <a:off x="7278503" y="1142845"/>
              <a:ext cx="1212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l-NL" dirty="0"/>
                <a:t>Revalidatie</a:t>
              </a:r>
            </a:p>
          </p:txBody>
        </p: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C080B06B-3D5B-C297-32FF-9B2C15E3BD8E}"/>
              </a:ext>
            </a:extLst>
          </p:cNvPr>
          <p:cNvGrpSpPr/>
          <p:nvPr/>
        </p:nvGrpSpPr>
        <p:grpSpPr>
          <a:xfrm>
            <a:off x="9100005" y="1797580"/>
            <a:ext cx="2191177" cy="1463712"/>
            <a:chOff x="6792115" y="327069"/>
            <a:chExt cx="2191177" cy="1463712"/>
          </a:xfrm>
        </p:grpSpPr>
        <p:sp>
          <p:nvSpPr>
            <p:cNvPr id="16" name="Pijl: vijfhoek 15">
              <a:extLst>
                <a:ext uri="{FF2B5EF4-FFF2-40B4-BE49-F238E27FC236}">
                  <a16:creationId xmlns:a16="http://schemas.microsoft.com/office/drawing/2014/main" id="{47E40585-6B97-80CC-3894-9AA2985309ED}"/>
                </a:ext>
              </a:extLst>
            </p:cNvPr>
            <p:cNvSpPr/>
            <p:nvPr/>
          </p:nvSpPr>
          <p:spPr>
            <a:xfrm rot="16200000">
              <a:off x="7269059" y="407232"/>
              <a:ext cx="798681" cy="638356"/>
            </a:xfrm>
            <a:prstGeom prst="homePlat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0BA2035-C078-73D9-9E8C-B56B32C031E4}"/>
                </a:ext>
              </a:extLst>
            </p:cNvPr>
            <p:cNvSpPr/>
            <p:nvPr/>
          </p:nvSpPr>
          <p:spPr>
            <a:xfrm>
              <a:off x="7987578" y="676653"/>
              <a:ext cx="448573" cy="45153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25BB4E50-98F2-2520-C612-0EEB75171377}"/>
                </a:ext>
              </a:extLst>
            </p:cNvPr>
            <p:cNvSpPr txBox="1"/>
            <p:nvPr/>
          </p:nvSpPr>
          <p:spPr>
            <a:xfrm>
              <a:off x="6792115" y="1144450"/>
              <a:ext cx="21911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Tijdelijke zorg locatie </a:t>
              </a:r>
            </a:p>
            <a:p>
              <a:r>
                <a:rPr lang="nl-NL" dirty="0"/>
                <a:t>                 LC</a:t>
              </a:r>
            </a:p>
          </p:txBody>
        </p:sp>
      </p:grpSp>
      <p:sp>
        <p:nvSpPr>
          <p:cNvPr id="19" name="Pijl: vijfhoek 18">
            <a:extLst>
              <a:ext uri="{FF2B5EF4-FFF2-40B4-BE49-F238E27FC236}">
                <a16:creationId xmlns:a16="http://schemas.microsoft.com/office/drawing/2014/main" id="{312887D7-E90C-29A2-B71A-7F5E8108AF01}"/>
              </a:ext>
            </a:extLst>
          </p:cNvPr>
          <p:cNvSpPr/>
          <p:nvPr/>
        </p:nvSpPr>
        <p:spPr>
          <a:xfrm rot="16200000">
            <a:off x="1833130" y="1940118"/>
            <a:ext cx="707368" cy="638359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A75F0D1-1B50-2715-EA0C-2752032502F5}"/>
              </a:ext>
            </a:extLst>
          </p:cNvPr>
          <p:cNvSpPr txBox="1"/>
          <p:nvPr/>
        </p:nvSpPr>
        <p:spPr>
          <a:xfrm>
            <a:off x="1519804" y="2614961"/>
            <a:ext cx="1512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Thuiswonend </a:t>
            </a:r>
          </a:p>
          <a:p>
            <a:r>
              <a:rPr lang="nl-NL" dirty="0"/>
              <a:t>(ZVW/ </a:t>
            </a:r>
            <a:r>
              <a:rPr lang="nl-NL" dirty="0" err="1"/>
              <a:t>Wlz</a:t>
            </a:r>
            <a:r>
              <a:rPr lang="nl-NL" dirty="0"/>
              <a:t>)</a:t>
            </a:r>
          </a:p>
        </p:txBody>
      </p:sp>
      <p:cxnSp>
        <p:nvCxnSpPr>
          <p:cNvPr id="23" name="Verbindingslijn: gebogen 22">
            <a:extLst>
              <a:ext uri="{FF2B5EF4-FFF2-40B4-BE49-F238E27FC236}">
                <a16:creationId xmlns:a16="http://schemas.microsoft.com/office/drawing/2014/main" id="{48F6797A-8325-2AD3-8151-C94118299A1E}"/>
              </a:ext>
            </a:extLst>
          </p:cNvPr>
          <p:cNvCxnSpPr>
            <a:stCxn id="19" idx="2"/>
            <a:endCxn id="3" idx="0"/>
          </p:cNvCxnSpPr>
          <p:nvPr/>
        </p:nvCxnSpPr>
        <p:spPr>
          <a:xfrm>
            <a:off x="2505994" y="2418888"/>
            <a:ext cx="1601330" cy="50525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Verbindingslijn: gebogen 23">
            <a:extLst>
              <a:ext uri="{FF2B5EF4-FFF2-40B4-BE49-F238E27FC236}">
                <a16:creationId xmlns:a16="http://schemas.microsoft.com/office/drawing/2014/main" id="{7859FCA3-560F-D597-6E32-98B0730BC3CA}"/>
              </a:ext>
            </a:extLst>
          </p:cNvPr>
          <p:cNvCxnSpPr>
            <a:cxnSpLocks/>
            <a:stCxn id="8" idx="3"/>
            <a:endCxn id="3" idx="0"/>
          </p:cNvCxnSpPr>
          <p:nvPr/>
        </p:nvCxnSpPr>
        <p:spPr>
          <a:xfrm flipV="1">
            <a:off x="2704400" y="2924143"/>
            <a:ext cx="1402924" cy="173855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7E51A7D9-4C20-C5F7-F853-775DE62B0BCF}"/>
              </a:ext>
            </a:extLst>
          </p:cNvPr>
          <p:cNvSpPr txBox="1"/>
          <p:nvPr/>
        </p:nvSpPr>
        <p:spPr>
          <a:xfrm>
            <a:off x="2969867" y="1979491"/>
            <a:ext cx="1761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Acute zorg/Crisis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FE94FEBE-939B-D489-F967-8965CF50F01B}"/>
              </a:ext>
            </a:extLst>
          </p:cNvPr>
          <p:cNvSpPr txBox="1"/>
          <p:nvPr/>
        </p:nvSpPr>
        <p:spPr>
          <a:xfrm>
            <a:off x="2912437" y="4754274"/>
            <a:ext cx="1174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Acute zorg</a:t>
            </a:r>
          </a:p>
        </p:txBody>
      </p:sp>
      <p:grpSp>
        <p:nvGrpSpPr>
          <p:cNvPr id="31" name="Groep 30">
            <a:extLst>
              <a:ext uri="{FF2B5EF4-FFF2-40B4-BE49-F238E27FC236}">
                <a16:creationId xmlns:a16="http://schemas.microsoft.com/office/drawing/2014/main" id="{AC06D617-21B2-27AC-EFBF-93F5844F5116}"/>
              </a:ext>
            </a:extLst>
          </p:cNvPr>
          <p:cNvGrpSpPr/>
          <p:nvPr/>
        </p:nvGrpSpPr>
        <p:grpSpPr>
          <a:xfrm>
            <a:off x="9657430" y="3570974"/>
            <a:ext cx="1086930" cy="957532"/>
            <a:chOff x="759123" y="1492369"/>
            <a:chExt cx="1086930" cy="957532"/>
          </a:xfrm>
        </p:grpSpPr>
        <p:sp>
          <p:nvSpPr>
            <p:cNvPr id="32" name="Pijl: vijfhoek 31">
              <a:extLst>
                <a:ext uri="{FF2B5EF4-FFF2-40B4-BE49-F238E27FC236}">
                  <a16:creationId xmlns:a16="http://schemas.microsoft.com/office/drawing/2014/main" id="{CB188299-0B9D-0E77-C3BE-8DA5AD0451B2}"/>
                </a:ext>
              </a:extLst>
            </p:cNvPr>
            <p:cNvSpPr/>
            <p:nvPr/>
          </p:nvSpPr>
          <p:spPr>
            <a:xfrm rot="16200000">
              <a:off x="599535" y="1651957"/>
              <a:ext cx="957532" cy="638356"/>
            </a:xfrm>
            <a:prstGeom prst="homePlat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69A49617-39CE-5F9D-AEE8-41C502A99D8E}"/>
                </a:ext>
              </a:extLst>
            </p:cNvPr>
            <p:cNvSpPr/>
            <p:nvPr/>
          </p:nvSpPr>
          <p:spPr>
            <a:xfrm>
              <a:off x="1397480" y="2080569"/>
              <a:ext cx="448573" cy="36933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34" name="Tekstvak 33">
            <a:extLst>
              <a:ext uri="{FF2B5EF4-FFF2-40B4-BE49-F238E27FC236}">
                <a16:creationId xmlns:a16="http://schemas.microsoft.com/office/drawing/2014/main" id="{2EBF7866-6A3F-CB1D-ACCE-43D63E752453}"/>
              </a:ext>
            </a:extLst>
          </p:cNvPr>
          <p:cNvSpPr txBox="1"/>
          <p:nvPr/>
        </p:nvSpPr>
        <p:spPr>
          <a:xfrm>
            <a:off x="9557237" y="4543367"/>
            <a:ext cx="1512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Verpleeghuis</a:t>
            </a:r>
          </a:p>
        </p:txBody>
      </p:sp>
      <p:cxnSp>
        <p:nvCxnSpPr>
          <p:cNvPr id="36" name="Verbindingslijn: gebogen 35">
            <a:extLst>
              <a:ext uri="{FF2B5EF4-FFF2-40B4-BE49-F238E27FC236}">
                <a16:creationId xmlns:a16="http://schemas.microsoft.com/office/drawing/2014/main" id="{41D1C499-0A8B-1FE8-1487-98132741C326}"/>
              </a:ext>
            </a:extLst>
          </p:cNvPr>
          <p:cNvCxnSpPr>
            <a:stCxn id="4" idx="3"/>
            <a:endCxn id="12" idx="0"/>
          </p:cNvCxnSpPr>
          <p:nvPr/>
        </p:nvCxnSpPr>
        <p:spPr>
          <a:xfrm flipV="1">
            <a:off x="5194253" y="813415"/>
            <a:ext cx="4362985" cy="2124712"/>
          </a:xfrm>
          <a:prstGeom prst="bentConnector3">
            <a:avLst>
              <a:gd name="adj1" fmla="val 4978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Verbindingslijn: gebogen 36">
            <a:extLst>
              <a:ext uri="{FF2B5EF4-FFF2-40B4-BE49-F238E27FC236}">
                <a16:creationId xmlns:a16="http://schemas.microsoft.com/office/drawing/2014/main" id="{2526CC73-A486-EABC-E947-C32DB9E99B47}"/>
              </a:ext>
            </a:extLst>
          </p:cNvPr>
          <p:cNvCxnSpPr>
            <a:cxnSpLocks/>
            <a:stCxn id="4" idx="3"/>
            <a:endCxn id="16" idx="0"/>
          </p:cNvCxnSpPr>
          <p:nvPr/>
        </p:nvCxnSpPr>
        <p:spPr>
          <a:xfrm flipV="1">
            <a:off x="5194253" y="2356510"/>
            <a:ext cx="4462859" cy="581617"/>
          </a:xfrm>
          <a:prstGeom prst="bentConnector3">
            <a:avLst>
              <a:gd name="adj1" fmla="val 5579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Verbindingslijn: gebogen 42">
            <a:extLst>
              <a:ext uri="{FF2B5EF4-FFF2-40B4-BE49-F238E27FC236}">
                <a16:creationId xmlns:a16="http://schemas.microsoft.com/office/drawing/2014/main" id="{B040CEC8-7EB0-B40B-54D6-7FB852DC87F8}"/>
              </a:ext>
            </a:extLst>
          </p:cNvPr>
          <p:cNvCxnSpPr>
            <a:stCxn id="4" idx="3"/>
            <a:endCxn id="32" idx="0"/>
          </p:cNvCxnSpPr>
          <p:nvPr/>
        </p:nvCxnSpPr>
        <p:spPr>
          <a:xfrm>
            <a:off x="5194253" y="2938127"/>
            <a:ext cx="4463177" cy="1271202"/>
          </a:xfrm>
          <a:prstGeom prst="bentConnector3">
            <a:avLst>
              <a:gd name="adj1" fmla="val 8197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B3654E65-ED52-15AA-9532-1A9F00573E6D}"/>
              </a:ext>
            </a:extLst>
          </p:cNvPr>
          <p:cNvSpPr/>
          <p:nvPr/>
        </p:nvSpPr>
        <p:spPr>
          <a:xfrm rot="16200000">
            <a:off x="9739186" y="5586246"/>
            <a:ext cx="707368" cy="638359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5" name="Verbindingslijn: gebogen 24">
            <a:extLst>
              <a:ext uri="{FF2B5EF4-FFF2-40B4-BE49-F238E27FC236}">
                <a16:creationId xmlns:a16="http://schemas.microsoft.com/office/drawing/2014/main" id="{1A5955C7-823B-DFE9-11CD-9699F0237315}"/>
              </a:ext>
            </a:extLst>
          </p:cNvPr>
          <p:cNvCxnSpPr>
            <a:cxnSpLocks/>
            <a:stCxn id="4" idx="3"/>
            <a:endCxn id="22" idx="0"/>
          </p:cNvCxnSpPr>
          <p:nvPr/>
        </p:nvCxnSpPr>
        <p:spPr>
          <a:xfrm>
            <a:off x="5194253" y="2938127"/>
            <a:ext cx="4579438" cy="3126889"/>
          </a:xfrm>
          <a:prstGeom prst="bentConnector3">
            <a:avLst>
              <a:gd name="adj1" fmla="val 4750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514D12F2-C310-1DCC-0C70-F0E6195C50A7}"/>
              </a:ext>
            </a:extLst>
          </p:cNvPr>
          <p:cNvSpPr txBox="1"/>
          <p:nvPr/>
        </p:nvSpPr>
        <p:spPr>
          <a:xfrm>
            <a:off x="4170590" y="3830944"/>
            <a:ext cx="4543360" cy="286232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Observatie en diagnostiek (</a:t>
            </a:r>
            <a:r>
              <a:rPr lang="nl-NL" dirty="0" err="1"/>
              <a:t>tbv</a:t>
            </a:r>
            <a:r>
              <a:rPr lang="nl-NL" dirty="0"/>
              <a:t> van zorgvraag)</a:t>
            </a:r>
          </a:p>
          <a:p>
            <a:r>
              <a:rPr lang="nl-NL" dirty="0"/>
              <a:t>Grensvlak cure en care</a:t>
            </a:r>
          </a:p>
          <a:p>
            <a:r>
              <a:rPr lang="nl-NL" dirty="0"/>
              <a:t>Gericht op complex zorg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Beschikbaarheid 24/7</a:t>
            </a:r>
          </a:p>
          <a:p>
            <a:r>
              <a:rPr lang="nl-NL" dirty="0">
                <a:solidFill>
                  <a:srgbClr val="FF0000"/>
                </a:solidFill>
              </a:rPr>
              <a:t>Directe opname en schakeling nodig</a:t>
            </a:r>
          </a:p>
          <a:p>
            <a:r>
              <a:rPr lang="nl-NL" dirty="0">
                <a:solidFill>
                  <a:srgbClr val="FF0000"/>
                </a:solidFill>
              </a:rPr>
              <a:t>Opname binnen 4 uur</a:t>
            </a:r>
          </a:p>
          <a:p>
            <a:r>
              <a:rPr lang="nl-NL" dirty="0"/>
              <a:t>Behandelteam aanwezig</a:t>
            </a:r>
          </a:p>
          <a:p>
            <a:r>
              <a:rPr lang="nl-NL" dirty="0"/>
              <a:t>Onderscheid tussen locaties met en zonder PG</a:t>
            </a:r>
          </a:p>
          <a:p>
            <a:endParaRPr lang="nl-NL" dirty="0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22AEB299-9BB5-2BA3-0089-1A24C1A642C9}"/>
              </a:ext>
            </a:extLst>
          </p:cNvPr>
          <p:cNvSpPr txBox="1"/>
          <p:nvPr/>
        </p:nvSpPr>
        <p:spPr>
          <a:xfrm>
            <a:off x="9664085" y="6267180"/>
            <a:ext cx="1512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Thuis</a:t>
            </a:r>
          </a:p>
        </p:txBody>
      </p:sp>
    </p:spTree>
    <p:extLst>
      <p:ext uri="{BB962C8B-B14F-4D97-AF65-F5344CB8AC3E}">
        <p14:creationId xmlns:p14="http://schemas.microsoft.com/office/powerpoint/2010/main" val="984814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6467E12-2F34-4312-1E91-2A8A7A35A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26" y="72562"/>
            <a:ext cx="11433947" cy="67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49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6467E12-2F34-4312-1E91-2A8A7A35A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26" y="43145"/>
            <a:ext cx="11433947" cy="6712875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37CB78B-1F55-0ECB-C70F-E9C99B83E4C6}"/>
              </a:ext>
            </a:extLst>
          </p:cNvPr>
          <p:cNvSpPr/>
          <p:nvPr/>
        </p:nvSpPr>
        <p:spPr>
          <a:xfrm>
            <a:off x="2157931" y="2079815"/>
            <a:ext cx="2794228" cy="7222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accent6"/>
                </a:solidFill>
                <a:latin typeface="Lucida Sans" panose="020B0602030504020204" pitchFamily="34" charset="0"/>
              </a:rPr>
              <a:t>Afspraken rondom uitval acute mantelzorg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86FA3C2-EA42-7FD9-B540-7E7FEDEF2B2F}"/>
              </a:ext>
            </a:extLst>
          </p:cNvPr>
          <p:cNvSpPr/>
          <p:nvPr/>
        </p:nvSpPr>
        <p:spPr>
          <a:xfrm>
            <a:off x="6539345" y="5032248"/>
            <a:ext cx="5047230" cy="14901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Lucida Sans" panose="020B0602030504020204" pitchFamily="34" charset="0"/>
              </a:rPr>
              <a:t>COF </a:t>
            </a:r>
            <a:r>
              <a:rPr lang="nl-NL" sz="1200" dirty="0" err="1">
                <a:latin typeface="Lucida Sans" panose="020B0602030504020204" pitchFamily="34" charset="0"/>
              </a:rPr>
              <a:t>triageert</a:t>
            </a:r>
            <a:r>
              <a:rPr lang="nl-NL" sz="1200" dirty="0">
                <a:latin typeface="Lucida Sans" panose="020B0602030504020204" pitchFamily="34" charset="0"/>
              </a:rPr>
              <a:t> en indiceert voor acute respijtzorg</a:t>
            </a:r>
          </a:p>
          <a:p>
            <a:pPr algn="ctr"/>
            <a:r>
              <a:rPr lang="nl-NL" sz="1200" dirty="0">
                <a:latin typeface="Lucida Sans" panose="020B0602030504020204" pitchFamily="34" charset="0"/>
              </a:rPr>
              <a:t>Faciliteert de </a:t>
            </a:r>
            <a:r>
              <a:rPr lang="nl-NL" sz="1200" dirty="0" err="1">
                <a:latin typeface="Lucida Sans" panose="020B0602030504020204" pitchFamily="34" charset="0"/>
              </a:rPr>
              <a:t>samenwertking</a:t>
            </a:r>
            <a:r>
              <a:rPr lang="nl-NL" sz="1200" dirty="0">
                <a:latin typeface="Lucida Sans" panose="020B0602030504020204" pitchFamily="34" charset="0"/>
              </a:rPr>
              <a:t> tussen opnemende organisatie en mantelzorgorganisatie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A0313D1-8735-C170-5974-EC817B79DDDB}"/>
              </a:ext>
            </a:extLst>
          </p:cNvPr>
          <p:cNvSpPr/>
          <p:nvPr/>
        </p:nvSpPr>
        <p:spPr>
          <a:xfrm>
            <a:off x="7396159" y="1696520"/>
            <a:ext cx="1972813" cy="10241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Lucida Sans" panose="020B0602030504020204" pitchFamily="34" charset="0"/>
              </a:rPr>
              <a:t>COF heeft nu ook WLZ plekken in beeld en bemiddeld door naar Zorgbemiddelaars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2898084-910B-9A76-860A-D16147128CC7}"/>
              </a:ext>
            </a:extLst>
          </p:cNvPr>
          <p:cNvSpPr/>
          <p:nvPr/>
        </p:nvSpPr>
        <p:spPr>
          <a:xfrm>
            <a:off x="2387207" y="4417917"/>
            <a:ext cx="976032" cy="7222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050" dirty="0">
                <a:solidFill>
                  <a:schemeClr val="tx1"/>
                </a:solidFill>
                <a:latin typeface="Lucida Sans" panose="020B0602030504020204" pitchFamily="34" charset="0"/>
              </a:rPr>
              <a:t>Triagisten COF beoordelen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106F9DF-4024-4627-90EC-BA82B42085CB}"/>
              </a:ext>
            </a:extLst>
          </p:cNvPr>
          <p:cNvSpPr/>
          <p:nvPr/>
        </p:nvSpPr>
        <p:spPr>
          <a:xfrm>
            <a:off x="272148" y="2849595"/>
            <a:ext cx="766875" cy="5111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050" dirty="0">
                <a:solidFill>
                  <a:schemeClr val="tx1"/>
                </a:solidFill>
                <a:latin typeface="Lucida Sans" panose="020B0602030504020204" pitchFamily="34" charset="0"/>
              </a:rPr>
              <a:t>Huisarts belt COF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68B6B69-7818-B581-164C-08C082C92707}"/>
              </a:ext>
            </a:extLst>
          </p:cNvPr>
          <p:cNvSpPr/>
          <p:nvPr/>
        </p:nvSpPr>
        <p:spPr>
          <a:xfrm>
            <a:off x="6584055" y="2995052"/>
            <a:ext cx="1972813" cy="10241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Lucida Sans" panose="020B0602030504020204" pitchFamily="34" charset="0"/>
              </a:rPr>
              <a:t>COF stemt af met ontvangende partij over opvolging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39910893-4192-3AE8-777E-779AC61ADA92}"/>
              </a:ext>
            </a:extLst>
          </p:cNvPr>
          <p:cNvSpPr/>
          <p:nvPr/>
        </p:nvSpPr>
        <p:spPr>
          <a:xfrm flipH="1">
            <a:off x="1039023" y="2995052"/>
            <a:ext cx="77258" cy="1239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050" dirty="0">
              <a:solidFill>
                <a:schemeClr val="tx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4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C98B0E6-3081-3E5B-E293-9FEAED534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097" y="33044"/>
            <a:ext cx="9575805" cy="679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8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persoon, schermopname, ontwerp&#10;&#10;Automatisch gegenereerde beschrijving">
            <a:extLst>
              <a:ext uri="{FF2B5EF4-FFF2-40B4-BE49-F238E27FC236}">
                <a16:creationId xmlns:a16="http://schemas.microsoft.com/office/drawing/2014/main" id="{EF06F0B6-3FBA-014C-3EE6-50A105F59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1" y="164592"/>
            <a:ext cx="9698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8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4EFDC-2EC5-EF59-D34A-497BC57825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Triage en Capaciteit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FF213A6-F255-5647-0019-AE32B0400B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Het juiste capaciteitsinzicht op de juiste plek door de juiste triagist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488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4DDE568-C73A-C5A1-D326-707676C51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19" t="-368" r="13074" b="368"/>
          <a:stretch/>
        </p:blipFill>
        <p:spPr>
          <a:xfrm>
            <a:off x="1373658" y="937260"/>
            <a:ext cx="9444684" cy="248716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94050FD-6660-236C-1D25-EB3032E36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303" y="3704071"/>
            <a:ext cx="5095484" cy="298069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F79B799-0998-9E9B-34C9-BF55FF094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211" y="5238925"/>
            <a:ext cx="3657600" cy="1562100"/>
          </a:xfrm>
          <a:prstGeom prst="rect">
            <a:avLst/>
          </a:prstGeom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A5E02FCA-370D-2C76-6E0C-2E376E20C671}"/>
              </a:ext>
            </a:extLst>
          </p:cNvPr>
          <p:cNvCxnSpPr>
            <a:cxnSpLocks/>
          </p:cNvCxnSpPr>
          <p:nvPr/>
        </p:nvCxnSpPr>
        <p:spPr>
          <a:xfrm>
            <a:off x="7888787" y="5354379"/>
            <a:ext cx="609759" cy="744457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99DB1BE0-B353-B3C7-5549-6956AC0801ED}"/>
              </a:ext>
            </a:extLst>
          </p:cNvPr>
          <p:cNvSpPr txBox="1"/>
          <p:nvPr/>
        </p:nvSpPr>
        <p:spPr>
          <a:xfrm>
            <a:off x="8193666" y="598368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2024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7C5DCCB6-09E4-C324-D84D-B730587DDE91}"/>
              </a:ext>
            </a:extLst>
          </p:cNvPr>
          <p:cNvCxnSpPr>
            <a:cxnSpLocks/>
          </p:cNvCxnSpPr>
          <p:nvPr/>
        </p:nvCxnSpPr>
        <p:spPr>
          <a:xfrm>
            <a:off x="3977014" y="4004752"/>
            <a:ext cx="4352794" cy="433513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AFEC84E4-8D0C-0EEA-0340-C6B2B7FC18DD}"/>
              </a:ext>
            </a:extLst>
          </p:cNvPr>
          <p:cNvSpPr txBox="1"/>
          <p:nvPr/>
        </p:nvSpPr>
        <p:spPr>
          <a:xfrm>
            <a:off x="3977014" y="4419490"/>
            <a:ext cx="6781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Coördinatiepunt Ouderenzorg Friesland</a:t>
            </a:r>
          </a:p>
        </p:txBody>
      </p:sp>
    </p:spTree>
    <p:extLst>
      <p:ext uri="{BB962C8B-B14F-4D97-AF65-F5344CB8AC3E}">
        <p14:creationId xmlns:p14="http://schemas.microsoft.com/office/powerpoint/2010/main" val="206103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2FA0CEE2-6F4A-A0C5-E65B-AD99050A5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21" y="662940"/>
            <a:ext cx="9080661" cy="545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66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C6304F5-4D4C-454C-718C-88A681371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67596"/>
            <a:ext cx="10905066" cy="552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4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C9990EF-1D53-A3A4-52F9-74BC6849D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3" y="101395"/>
            <a:ext cx="11929957" cy="655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4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C9990EF-1D53-A3A4-52F9-74BC6849D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2" y="117976"/>
            <a:ext cx="11929957" cy="6555001"/>
          </a:xfrm>
          <a:prstGeom prst="rect">
            <a:avLst/>
          </a:prstGeom>
        </p:spPr>
      </p:pic>
      <p:pic>
        <p:nvPicPr>
          <p:cNvPr id="5" name="Graphic 4" descr="Vinkje met effen opvulling">
            <a:extLst>
              <a:ext uri="{FF2B5EF4-FFF2-40B4-BE49-F238E27FC236}">
                <a16:creationId xmlns:a16="http://schemas.microsoft.com/office/drawing/2014/main" id="{71B6658B-F638-E14F-1A8A-D639C4118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9842" y="2079816"/>
            <a:ext cx="914400" cy="914400"/>
          </a:xfrm>
          <a:prstGeom prst="rect">
            <a:avLst/>
          </a:prstGeom>
        </p:spPr>
      </p:pic>
      <p:pic>
        <p:nvPicPr>
          <p:cNvPr id="6" name="Graphic 5" descr="Vinkje met effen opvulling">
            <a:extLst>
              <a:ext uri="{FF2B5EF4-FFF2-40B4-BE49-F238E27FC236}">
                <a16:creationId xmlns:a16="http://schemas.microsoft.com/office/drawing/2014/main" id="{EBF16C87-CF29-6F2A-4C5A-A0519CCAD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9842" y="2596670"/>
            <a:ext cx="914400" cy="914400"/>
          </a:xfrm>
          <a:prstGeom prst="rect">
            <a:avLst/>
          </a:prstGeom>
        </p:spPr>
      </p:pic>
      <p:pic>
        <p:nvPicPr>
          <p:cNvPr id="7" name="Graphic 6" descr="Vinkje met effen opvulling">
            <a:extLst>
              <a:ext uri="{FF2B5EF4-FFF2-40B4-BE49-F238E27FC236}">
                <a16:creationId xmlns:a16="http://schemas.microsoft.com/office/drawing/2014/main" id="{18DBB3DA-047D-2CD5-5398-02FDE2230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9842" y="3195279"/>
            <a:ext cx="914400" cy="914400"/>
          </a:xfrm>
          <a:prstGeom prst="rect">
            <a:avLst/>
          </a:prstGeom>
        </p:spPr>
      </p:pic>
      <p:pic>
        <p:nvPicPr>
          <p:cNvPr id="8" name="Graphic 7" descr="Vinkje met effen opvulling">
            <a:extLst>
              <a:ext uri="{FF2B5EF4-FFF2-40B4-BE49-F238E27FC236}">
                <a16:creationId xmlns:a16="http://schemas.microsoft.com/office/drawing/2014/main" id="{81F935A9-7B26-E661-8612-57757406AB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39842" y="4392977"/>
            <a:ext cx="914400" cy="914400"/>
          </a:xfrm>
          <a:prstGeom prst="rect">
            <a:avLst/>
          </a:prstGeom>
        </p:spPr>
      </p:pic>
      <p:pic>
        <p:nvPicPr>
          <p:cNvPr id="9" name="Graphic 8" descr="Vinkje met effen opvulling">
            <a:extLst>
              <a:ext uri="{FF2B5EF4-FFF2-40B4-BE49-F238E27FC236}">
                <a16:creationId xmlns:a16="http://schemas.microsoft.com/office/drawing/2014/main" id="{75EC3266-1BC3-3309-2BDB-FF767796C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5699" y="5067486"/>
            <a:ext cx="914400" cy="914400"/>
          </a:xfrm>
          <a:prstGeom prst="rect">
            <a:avLst/>
          </a:prstGeom>
        </p:spPr>
      </p:pic>
      <p:pic>
        <p:nvPicPr>
          <p:cNvPr id="10" name="Graphic 9" descr="Vinkje met effen opvulling">
            <a:extLst>
              <a:ext uri="{FF2B5EF4-FFF2-40B4-BE49-F238E27FC236}">
                <a16:creationId xmlns:a16="http://schemas.microsoft.com/office/drawing/2014/main" id="{12F5AA5D-A0AC-A227-014C-79F9F8177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1556" y="5741995"/>
            <a:ext cx="914400" cy="914400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445A05C7-E6CD-7AD5-0A10-6A2811AD5548}"/>
              </a:ext>
            </a:extLst>
          </p:cNvPr>
          <p:cNvSpPr/>
          <p:nvPr/>
        </p:nvSpPr>
        <p:spPr>
          <a:xfrm>
            <a:off x="9307313" y="2840193"/>
            <a:ext cx="2057400" cy="12733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Lucida Sans" panose="020B0602030504020204" pitchFamily="34" charset="0"/>
              </a:rPr>
              <a:t>COF heeft nu ook WLZ plekken in beeld en bemiddeld door naar Zorgbemiddelaars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7A7A0FE-BC42-57B1-53AD-6D8352B9B84B}"/>
              </a:ext>
            </a:extLst>
          </p:cNvPr>
          <p:cNvSpPr/>
          <p:nvPr/>
        </p:nvSpPr>
        <p:spPr>
          <a:xfrm>
            <a:off x="8319558" y="4996148"/>
            <a:ext cx="1469029" cy="7368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Lucida Sans" panose="020B0602030504020204" pitchFamily="34" charset="0"/>
              </a:rPr>
              <a:t>Huisarts wordt teruggebeld door doorbemiddelde organisatie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F68D20-4505-5995-7935-E5CE14B0ADAD}"/>
              </a:ext>
            </a:extLst>
          </p:cNvPr>
          <p:cNvSpPr/>
          <p:nvPr/>
        </p:nvSpPr>
        <p:spPr>
          <a:xfrm>
            <a:off x="8686133" y="2270945"/>
            <a:ext cx="2794228" cy="5401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Lucida Sans" panose="020B0602030504020204" pitchFamily="34" charset="0"/>
              </a:rPr>
              <a:t>Afspraken rondom inzichtelijkheid plekken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E23C1FD4-89FA-FC0E-D95F-A247ACF423EA}"/>
              </a:ext>
            </a:extLst>
          </p:cNvPr>
          <p:cNvSpPr/>
          <p:nvPr/>
        </p:nvSpPr>
        <p:spPr>
          <a:xfrm>
            <a:off x="2157931" y="2079815"/>
            <a:ext cx="2794228" cy="7222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accent6"/>
                </a:solidFill>
                <a:latin typeface="Lucida Sans" panose="020B0602030504020204" pitchFamily="34" charset="0"/>
              </a:rPr>
              <a:t>Afspraken rondom inzichtelijkheid plekken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05683AD-4374-023F-E0E7-257B8314AB2C}"/>
              </a:ext>
            </a:extLst>
          </p:cNvPr>
          <p:cNvSpPr/>
          <p:nvPr/>
        </p:nvSpPr>
        <p:spPr>
          <a:xfrm>
            <a:off x="2761989" y="3195279"/>
            <a:ext cx="988548" cy="7392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050" dirty="0">
                <a:solidFill>
                  <a:schemeClr val="tx1"/>
                </a:solidFill>
                <a:latin typeface="Lucida Sans" panose="020B0602030504020204" pitchFamily="34" charset="0"/>
              </a:rPr>
              <a:t>Triagisten COF beoordelen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EAB99C5B-2CBB-3676-158D-A6256979217C}"/>
              </a:ext>
            </a:extLst>
          </p:cNvPr>
          <p:cNvSpPr/>
          <p:nvPr/>
        </p:nvSpPr>
        <p:spPr>
          <a:xfrm>
            <a:off x="82296" y="3195279"/>
            <a:ext cx="766875" cy="5111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050" dirty="0">
                <a:solidFill>
                  <a:schemeClr val="tx1"/>
                </a:solidFill>
                <a:latin typeface="Lucida Sans" panose="020B0602030504020204" pitchFamily="34" charset="0"/>
              </a:rPr>
              <a:t>Huisarts belt COF</a:t>
            </a:r>
          </a:p>
        </p:txBody>
      </p:sp>
    </p:spTree>
    <p:extLst>
      <p:ext uri="{BB962C8B-B14F-4D97-AF65-F5344CB8AC3E}">
        <p14:creationId xmlns:p14="http://schemas.microsoft.com/office/powerpoint/2010/main" val="392062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5F0A8CF-646B-C96B-55A3-EF9CA6E39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37" y="85321"/>
            <a:ext cx="11314925" cy="668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105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A0B90B2E06D742A96A71098E43C0B8" ma:contentTypeVersion="6" ma:contentTypeDescription="Een nieuw document maken." ma:contentTypeScope="" ma:versionID="330200d234772a050f4c8098f3d9704b">
  <xsd:schema xmlns:xsd="http://www.w3.org/2001/XMLSchema" xmlns:xs="http://www.w3.org/2001/XMLSchema" xmlns:p="http://schemas.microsoft.com/office/2006/metadata/properties" xmlns:ns2="3332f659-c08b-453c-8b68-70bba174cc0f" xmlns:ns3="80c6ae21-3bd4-4fb2-a482-b3107cd18f0e" targetNamespace="http://schemas.microsoft.com/office/2006/metadata/properties" ma:root="true" ma:fieldsID="2f84cbf26b153d074b538aeb50931cd9" ns2:_="" ns3:_="">
    <xsd:import namespace="3332f659-c08b-453c-8b68-70bba174cc0f"/>
    <xsd:import namespace="80c6ae21-3bd4-4fb2-a482-b3107cd18f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32f659-c08b-453c-8b68-70bba174c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6ae21-3bd4-4fb2-a482-b3107cd18f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20B862-C353-4B0E-827E-7DC4C560A5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3556EC-6AAC-4051-A37C-61B86FCC0E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32f659-c08b-453c-8b68-70bba174cc0f"/>
    <ds:schemaRef ds:uri="80c6ae21-3bd4-4fb2-a482-b3107cd18f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D00BCB-6CA2-4339-9EF5-272A3F3360A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80c6ae21-3bd4-4fb2-a482-b3107cd18f0e"/>
    <ds:schemaRef ds:uri="3332f659-c08b-453c-8b68-70bba174cc0f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Breedbeeld</PresentationFormat>
  <Paragraphs>115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Lucida Sans</vt:lpstr>
      <vt:lpstr>Kantoorthema</vt:lpstr>
      <vt:lpstr>Coördinatiepunt Ouderenzorg Friesland</vt:lpstr>
      <vt:lpstr>PowerPoint-presentatie</vt:lpstr>
      <vt:lpstr>Triage en Capaciteit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Lodewijk Oostra</dc:creator>
  <cp:lastModifiedBy>Lodewijk Oostra</cp:lastModifiedBy>
  <cp:revision>21</cp:revision>
  <dcterms:created xsi:type="dcterms:W3CDTF">2023-11-21T11:30:16Z</dcterms:created>
  <dcterms:modified xsi:type="dcterms:W3CDTF">2024-05-22T07:09:19Z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0x010100ADA0B90B2E06D742A96A71098E43C0B8</vt:lpwstr>
  </property>
</Properties>
</file>